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47" r:id="rId13"/>
    <p:sldId id="330" r:id="rId14"/>
    <p:sldId id="331" r:id="rId15"/>
    <p:sldId id="332" r:id="rId16"/>
    <p:sldId id="333" r:id="rId17"/>
    <p:sldId id="335" r:id="rId18"/>
    <p:sldId id="334" r:id="rId19"/>
    <p:sldId id="337" r:id="rId20"/>
    <p:sldId id="338" r:id="rId21"/>
    <p:sldId id="339" r:id="rId22"/>
    <p:sldId id="341" r:id="rId23"/>
    <p:sldId id="342" r:id="rId24"/>
    <p:sldId id="343" r:id="rId25"/>
    <p:sldId id="344" r:id="rId26"/>
    <p:sldId id="345" r:id="rId27"/>
    <p:sldId id="346" r:id="rId28"/>
    <p:sldId id="348" r:id="rId29"/>
    <p:sldId id="349" r:id="rId3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95" d="100"/>
          <a:sy n="95" d="100"/>
        </p:scale>
        <p:origin x="-114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05.05.2020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5.png"/><Relationship Id="rId2" Type="http://schemas.microsoft.com/office/2007/relationships/media" Target="../media/media14.m4a"/><Relationship Id="rId1" Type="http://schemas.openxmlformats.org/officeDocument/2006/relationships/tags" Target="../tags/tag2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5.png"/><Relationship Id="rId2" Type="http://schemas.microsoft.com/office/2007/relationships/media" Target="../media/media15.m4a"/><Relationship Id="rId1" Type="http://schemas.openxmlformats.org/officeDocument/2006/relationships/tags" Target="../tags/tag3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5.png"/><Relationship Id="rId2" Type="http://schemas.microsoft.com/office/2007/relationships/media" Target="../media/media16.m4a"/><Relationship Id="rId1" Type="http://schemas.openxmlformats.org/officeDocument/2006/relationships/tags" Target="../tags/tag4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5.png"/><Relationship Id="rId2" Type="http://schemas.microsoft.com/office/2007/relationships/media" Target="../media/media17.m4a"/><Relationship Id="rId1" Type="http://schemas.openxmlformats.org/officeDocument/2006/relationships/tags" Target="../tags/tag5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5.png"/><Relationship Id="rId2" Type="http://schemas.microsoft.com/office/2007/relationships/media" Target="../media/media18.m4a"/><Relationship Id="rId1" Type="http://schemas.openxmlformats.org/officeDocument/2006/relationships/tags" Target="../tags/tag6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7" Type="http://schemas.openxmlformats.org/officeDocument/2006/relationships/image" Target="../media/image5.png"/><Relationship Id="rId2" Type="http://schemas.microsoft.com/office/2007/relationships/media" Target="../media/media21.m4a"/><Relationship Id="rId1" Type="http://schemas.openxmlformats.org/officeDocument/2006/relationships/tags" Target="../tags/tag7.xml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4a"/><Relationship Id="rId7" Type="http://schemas.openxmlformats.org/officeDocument/2006/relationships/image" Target="../media/image5.png"/><Relationship Id="rId2" Type="http://schemas.microsoft.com/office/2007/relationships/media" Target="../media/media28.m4a"/><Relationship Id="rId1" Type="http://schemas.openxmlformats.org/officeDocument/2006/relationships/tags" Target="../tags/tag8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Timer und 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Timer</a:t>
            </a:r>
            <a:r>
              <a:rPr lang="de-DE" dirty="0" smtClean="0"/>
              <a:t> TIM6 und TIM7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9731103" y="262552"/>
            <a:ext cx="1952816" cy="29738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4" t="5651" r="22574" b="12285"/>
          <a:stretch/>
        </p:blipFill>
        <p:spPr>
          <a:xfrm>
            <a:off x="453221" y="654491"/>
            <a:ext cx="2240199" cy="2150076"/>
          </a:xfrm>
          <a:prstGeom prst="rect">
            <a:avLst/>
          </a:prstGeom>
        </p:spPr>
      </p:pic>
      <p:pic>
        <p:nvPicPr>
          <p:cNvPr id="6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983"/>
    </mc:Choice>
    <mc:Fallback>
      <p:transition spd="slow" advTm="28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5379" y="2591711"/>
                  <a:ext cx="831853" cy="60422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  <a:gd name="connsiteX0" fmla="*/ 840658 w 840658"/>
                    <a:gd name="connsiteY0" fmla="*/ 18892 h 18892"/>
                    <a:gd name="connsiteX1" fmla="*/ 405581 w 840658"/>
                    <a:gd name="connsiteY1" fmla="*/ 18892 h 18892"/>
                    <a:gd name="connsiteX2" fmla="*/ 0 w 840658"/>
                    <a:gd name="connsiteY2" fmla="*/ 0 h 18892"/>
                    <a:gd name="connsiteX0" fmla="*/ 840658 w 840658"/>
                    <a:gd name="connsiteY0" fmla="*/ 42436 h 42436"/>
                    <a:gd name="connsiteX1" fmla="*/ 502074 w 840658"/>
                    <a:gd name="connsiteY1" fmla="*/ 14652 h 42436"/>
                    <a:gd name="connsiteX2" fmla="*/ 0 w 840658"/>
                    <a:gd name="connsiteY2" fmla="*/ 23544 h 42436"/>
                    <a:gd name="connsiteX0" fmla="*/ 840658 w 840658"/>
                    <a:gd name="connsiteY0" fmla="*/ 48962 h 48962"/>
                    <a:gd name="connsiteX1" fmla="*/ 502074 w 840658"/>
                    <a:gd name="connsiteY1" fmla="*/ 21178 h 48962"/>
                    <a:gd name="connsiteX2" fmla="*/ 0 w 840658"/>
                    <a:gd name="connsiteY2" fmla="*/ 30070 h 48962"/>
                    <a:gd name="connsiteX0" fmla="*/ 840658 w 840658"/>
                    <a:gd name="connsiteY0" fmla="*/ 35344 h 35344"/>
                    <a:gd name="connsiteX1" fmla="*/ 592892 w 840658"/>
                    <a:gd name="connsiteY1" fmla="*/ 25619 h 35344"/>
                    <a:gd name="connsiteX2" fmla="*/ 0 w 840658"/>
                    <a:gd name="connsiteY2" fmla="*/ 16452 h 35344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745971 w 840658"/>
                    <a:gd name="connsiteY1" fmla="*/ 11693 h 18892"/>
                    <a:gd name="connsiteX2" fmla="*/ 592892 w 840658"/>
                    <a:gd name="connsiteY2" fmla="*/ 9167 h 18892"/>
                    <a:gd name="connsiteX3" fmla="*/ 0 w 840658"/>
                    <a:gd name="connsiteY3" fmla="*/ 0 h 1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0658" h="18892">
                      <a:moveTo>
                        <a:pt x="840658" y="18892"/>
                      </a:moveTo>
                      <a:lnTo>
                        <a:pt x="745971" y="11693"/>
                      </a:lnTo>
                      <a:lnTo>
                        <a:pt x="592892" y="9167"/>
                      </a:lnTo>
                      <a:cubicBezTo>
                        <a:pt x="168218" y="3710"/>
                        <a:pt x="418997" y="4067"/>
                        <a:pt x="0" y="0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25196" y="1696520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UIE =</a:t>
                  </a:r>
                </a:p>
                <a:p>
                  <a:r>
                    <a:rPr lang="de-DE" dirty="0" err="1" smtClean="0">
                      <a:solidFill>
                        <a:srgbClr val="FF0000"/>
                      </a:solidFill>
                    </a:rPr>
                    <a:t>TIMx</a:t>
                  </a:r>
                  <a:r>
                    <a:rPr lang="de-DE" dirty="0" smtClean="0">
                      <a:solidFill>
                        <a:srgbClr val="FF0000"/>
                      </a:solidFill>
                    </a:rPr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6930328" y="4825323"/>
            <a:ext cx="5280269" cy="864300"/>
          </a:xfrm>
          <a:prstGeom prst="wedgeRoundRectCallout">
            <a:avLst>
              <a:gd name="adj1" fmla="val -48423"/>
              <a:gd name="adj2" fmla="val -9817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im Timer das UIE Bit (Update Interrupt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gesetzt ist …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7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74678" y="319172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Ellipse 11"/>
          <p:cNvSpPr/>
          <p:nvPr/>
        </p:nvSpPr>
        <p:spPr>
          <a:xfrm>
            <a:off x="5344053" y="318190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/>
          <p:cNvSpPr/>
          <p:nvPr/>
        </p:nvSpPr>
        <p:spPr>
          <a:xfrm>
            <a:off x="5830724" y="317396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5126595" y="3019168"/>
            <a:ext cx="899546" cy="33892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0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468"/>
    </mc:Choice>
    <mc:Fallback>
      <p:transition spd="slow" advTm="22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5379" y="2591711"/>
                  <a:ext cx="831853" cy="60422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  <a:gd name="connsiteX0" fmla="*/ 840658 w 840658"/>
                    <a:gd name="connsiteY0" fmla="*/ 18892 h 18892"/>
                    <a:gd name="connsiteX1" fmla="*/ 405581 w 840658"/>
                    <a:gd name="connsiteY1" fmla="*/ 18892 h 18892"/>
                    <a:gd name="connsiteX2" fmla="*/ 0 w 840658"/>
                    <a:gd name="connsiteY2" fmla="*/ 0 h 18892"/>
                    <a:gd name="connsiteX0" fmla="*/ 840658 w 840658"/>
                    <a:gd name="connsiteY0" fmla="*/ 42436 h 42436"/>
                    <a:gd name="connsiteX1" fmla="*/ 502074 w 840658"/>
                    <a:gd name="connsiteY1" fmla="*/ 14652 h 42436"/>
                    <a:gd name="connsiteX2" fmla="*/ 0 w 840658"/>
                    <a:gd name="connsiteY2" fmla="*/ 23544 h 42436"/>
                    <a:gd name="connsiteX0" fmla="*/ 840658 w 840658"/>
                    <a:gd name="connsiteY0" fmla="*/ 48962 h 48962"/>
                    <a:gd name="connsiteX1" fmla="*/ 502074 w 840658"/>
                    <a:gd name="connsiteY1" fmla="*/ 21178 h 48962"/>
                    <a:gd name="connsiteX2" fmla="*/ 0 w 840658"/>
                    <a:gd name="connsiteY2" fmla="*/ 30070 h 48962"/>
                    <a:gd name="connsiteX0" fmla="*/ 840658 w 840658"/>
                    <a:gd name="connsiteY0" fmla="*/ 35344 h 35344"/>
                    <a:gd name="connsiteX1" fmla="*/ 592892 w 840658"/>
                    <a:gd name="connsiteY1" fmla="*/ 25619 h 35344"/>
                    <a:gd name="connsiteX2" fmla="*/ 0 w 840658"/>
                    <a:gd name="connsiteY2" fmla="*/ 16452 h 35344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745971 w 840658"/>
                    <a:gd name="connsiteY1" fmla="*/ 11693 h 18892"/>
                    <a:gd name="connsiteX2" fmla="*/ 592892 w 840658"/>
                    <a:gd name="connsiteY2" fmla="*/ 9167 h 18892"/>
                    <a:gd name="connsiteX3" fmla="*/ 0 w 840658"/>
                    <a:gd name="connsiteY3" fmla="*/ 0 h 1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0658" h="18892">
                      <a:moveTo>
                        <a:pt x="840658" y="18892"/>
                      </a:moveTo>
                      <a:lnTo>
                        <a:pt x="745971" y="11693"/>
                      </a:lnTo>
                      <a:lnTo>
                        <a:pt x="592892" y="9167"/>
                      </a:lnTo>
                      <a:cubicBezTo>
                        <a:pt x="168218" y="3710"/>
                        <a:pt x="418997" y="4067"/>
                        <a:pt x="0" y="0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25196" y="1696520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UIE =</a:t>
                  </a:r>
                </a:p>
                <a:p>
                  <a:r>
                    <a:rPr lang="de-DE" dirty="0" err="1" smtClean="0">
                      <a:solidFill>
                        <a:srgbClr val="FF0000"/>
                      </a:solidFill>
                    </a:rPr>
                    <a:t>TIMx</a:t>
                  </a:r>
                  <a:r>
                    <a:rPr lang="de-DE" dirty="0" smtClean="0">
                      <a:solidFill>
                        <a:srgbClr val="FF0000"/>
                      </a:solidFill>
                    </a:rPr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4247850" y="827634"/>
            <a:ext cx="5437571" cy="1193021"/>
          </a:xfrm>
          <a:prstGeom prst="wedgeRoundRectCallout">
            <a:avLst>
              <a:gd name="adj1" fmla="val -50018"/>
              <a:gd name="adj2" fmla="val 10506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Wird die 1 an den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Nested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Vector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Interrupt Controller (NVIC) zur Verarbeitung weitergeleitet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7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23677" y="261716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Ellipse 11"/>
          <p:cNvSpPr/>
          <p:nvPr/>
        </p:nvSpPr>
        <p:spPr>
          <a:xfrm>
            <a:off x="5344053" y="318190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/>
          <p:cNvSpPr/>
          <p:nvPr/>
        </p:nvSpPr>
        <p:spPr>
          <a:xfrm>
            <a:off x="5830724" y="317396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5126595" y="3019168"/>
            <a:ext cx="899546" cy="33892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9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84"/>
    </mc:Choice>
    <mc:Fallback>
      <p:transition spd="slow" advTm="80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5379" y="2591711"/>
                  <a:ext cx="831853" cy="60422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  <a:gd name="connsiteX0" fmla="*/ 840658 w 840658"/>
                    <a:gd name="connsiteY0" fmla="*/ 18892 h 18892"/>
                    <a:gd name="connsiteX1" fmla="*/ 405581 w 840658"/>
                    <a:gd name="connsiteY1" fmla="*/ 18892 h 18892"/>
                    <a:gd name="connsiteX2" fmla="*/ 0 w 840658"/>
                    <a:gd name="connsiteY2" fmla="*/ 0 h 18892"/>
                    <a:gd name="connsiteX0" fmla="*/ 840658 w 840658"/>
                    <a:gd name="connsiteY0" fmla="*/ 42436 h 42436"/>
                    <a:gd name="connsiteX1" fmla="*/ 502074 w 840658"/>
                    <a:gd name="connsiteY1" fmla="*/ 14652 h 42436"/>
                    <a:gd name="connsiteX2" fmla="*/ 0 w 840658"/>
                    <a:gd name="connsiteY2" fmla="*/ 23544 h 42436"/>
                    <a:gd name="connsiteX0" fmla="*/ 840658 w 840658"/>
                    <a:gd name="connsiteY0" fmla="*/ 48962 h 48962"/>
                    <a:gd name="connsiteX1" fmla="*/ 502074 w 840658"/>
                    <a:gd name="connsiteY1" fmla="*/ 21178 h 48962"/>
                    <a:gd name="connsiteX2" fmla="*/ 0 w 840658"/>
                    <a:gd name="connsiteY2" fmla="*/ 30070 h 48962"/>
                    <a:gd name="connsiteX0" fmla="*/ 840658 w 840658"/>
                    <a:gd name="connsiteY0" fmla="*/ 35344 h 35344"/>
                    <a:gd name="connsiteX1" fmla="*/ 592892 w 840658"/>
                    <a:gd name="connsiteY1" fmla="*/ 25619 h 35344"/>
                    <a:gd name="connsiteX2" fmla="*/ 0 w 840658"/>
                    <a:gd name="connsiteY2" fmla="*/ 16452 h 35344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745971 w 840658"/>
                    <a:gd name="connsiteY1" fmla="*/ 11693 h 18892"/>
                    <a:gd name="connsiteX2" fmla="*/ 592892 w 840658"/>
                    <a:gd name="connsiteY2" fmla="*/ 9167 h 18892"/>
                    <a:gd name="connsiteX3" fmla="*/ 0 w 840658"/>
                    <a:gd name="connsiteY3" fmla="*/ 0 h 1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0658" h="18892">
                      <a:moveTo>
                        <a:pt x="840658" y="18892"/>
                      </a:moveTo>
                      <a:lnTo>
                        <a:pt x="745971" y="11693"/>
                      </a:lnTo>
                      <a:lnTo>
                        <a:pt x="592892" y="9167"/>
                      </a:lnTo>
                      <a:cubicBezTo>
                        <a:pt x="168218" y="3710"/>
                        <a:pt x="418997" y="4067"/>
                        <a:pt x="0" y="0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25196" y="1696520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UIE =</a:t>
                  </a:r>
                </a:p>
                <a:p>
                  <a:r>
                    <a:rPr lang="de-DE" dirty="0" err="1" smtClean="0">
                      <a:solidFill>
                        <a:srgbClr val="FF0000"/>
                      </a:solidFill>
                    </a:rPr>
                    <a:t>TIMx</a:t>
                  </a:r>
                  <a:r>
                    <a:rPr lang="de-DE" dirty="0" smtClean="0">
                      <a:solidFill>
                        <a:srgbClr val="FF0000"/>
                      </a:solidFill>
                    </a:rPr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4247850" y="827634"/>
            <a:ext cx="5437571" cy="1193021"/>
          </a:xfrm>
          <a:prstGeom prst="wedgeRoundRectCallout">
            <a:avLst>
              <a:gd name="adj1" fmla="val -50018"/>
              <a:gd name="adj2" fmla="val 10506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speichert die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Interruptanforderung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Pendingbit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TIM6_IRQn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7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23677" y="261716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Ellipse 11"/>
          <p:cNvSpPr/>
          <p:nvPr/>
        </p:nvSpPr>
        <p:spPr>
          <a:xfrm>
            <a:off x="5344053" y="318190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/>
          <p:cNvSpPr/>
          <p:nvPr/>
        </p:nvSpPr>
        <p:spPr>
          <a:xfrm>
            <a:off x="5830724" y="317396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5126595" y="3019168"/>
            <a:ext cx="899546" cy="33892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781041" y="292947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15" name="Rechteck 14"/>
          <p:cNvSpPr/>
          <p:nvPr/>
        </p:nvSpPr>
        <p:spPr>
          <a:xfrm>
            <a:off x="2310357" y="299149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7" name="Gerader Verbinder 16"/>
          <p:cNvCxnSpPr>
            <a:endCxn id="15" idx="3"/>
          </p:cNvCxnSpPr>
          <p:nvPr/>
        </p:nvCxnSpPr>
        <p:spPr>
          <a:xfrm flipH="1" flipV="1">
            <a:off x="2880662" y="321703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3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505"/>
    </mc:Choice>
    <mc:Fallback>
      <p:transition spd="slow" advTm="175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3" name="Gruppieren 62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76" name="Gruppieren 75"/>
            <p:cNvGrpSpPr/>
            <p:nvPr/>
          </p:nvGrpSpPr>
          <p:grpSpPr>
            <a:xfrm>
              <a:off x="3517557" y="1861751"/>
              <a:ext cx="7603524" cy="4549179"/>
              <a:chOff x="3517557" y="1861751"/>
              <a:chExt cx="7603524" cy="4549179"/>
            </a:xfrm>
          </p:grpSpPr>
          <p:grpSp>
            <p:nvGrpSpPr>
              <p:cNvPr id="102" name="Gruppieren 101"/>
              <p:cNvGrpSpPr/>
              <p:nvPr/>
            </p:nvGrpSpPr>
            <p:grpSpPr>
              <a:xfrm>
                <a:off x="3520637" y="2166551"/>
                <a:ext cx="7359719" cy="4244379"/>
                <a:chOff x="3520637" y="2166551"/>
                <a:chExt cx="7359719" cy="4244379"/>
              </a:xfrm>
            </p:grpSpPr>
            <p:sp>
              <p:nvSpPr>
                <p:cNvPr id="104" name="Textfeld 103"/>
                <p:cNvSpPr txBox="1"/>
                <p:nvPr/>
              </p:nvSpPr>
              <p:spPr>
                <a:xfrm>
                  <a:off x="7155665" y="5764599"/>
                  <a:ext cx="1627369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CEN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-&gt;CR1 Bit0</a:t>
                  </a:r>
                </a:p>
              </p:txBody>
            </p:sp>
            <p:grpSp>
              <p:nvGrpSpPr>
                <p:cNvPr id="105" name="Gruppieren 104"/>
                <p:cNvGrpSpPr/>
                <p:nvPr/>
              </p:nvGrpSpPr>
              <p:grpSpPr>
                <a:xfrm>
                  <a:off x="3520637" y="2166551"/>
                  <a:ext cx="7359719" cy="3703307"/>
                  <a:chOff x="-376053" y="1389413"/>
                  <a:chExt cx="11256410" cy="4480445"/>
                </a:xfrm>
              </p:grpSpPr>
              <p:sp>
                <p:nvSpPr>
                  <p:cNvPr id="106" name="Rechteck 105"/>
                  <p:cNvSpPr/>
                  <p:nvPr/>
                </p:nvSpPr>
                <p:spPr>
                  <a:xfrm>
                    <a:off x="6697683" y="1389413"/>
                    <a:ext cx="4182674" cy="712519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07" name="Rechteck 106"/>
                  <p:cNvSpPr/>
                  <p:nvPr/>
                </p:nvSpPr>
                <p:spPr>
                  <a:xfrm>
                    <a:off x="6697683" y="4522520"/>
                    <a:ext cx="4182674" cy="1272638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08" name="Rechteck 107"/>
                  <p:cNvSpPr/>
                  <p:nvPr/>
                </p:nvSpPr>
                <p:spPr>
                  <a:xfrm>
                    <a:off x="6339444" y="2503714"/>
                    <a:ext cx="1486395" cy="162692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09" name="Rechteck 108"/>
                  <p:cNvSpPr/>
                  <p:nvPr/>
                </p:nvSpPr>
                <p:spPr>
                  <a:xfrm>
                    <a:off x="4011880" y="2387474"/>
                    <a:ext cx="690749" cy="1179089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0" name="Rechteck 109"/>
                  <p:cNvSpPr/>
                  <p:nvPr/>
                </p:nvSpPr>
                <p:spPr>
                  <a:xfrm>
                    <a:off x="2968830" y="4902530"/>
                    <a:ext cx="2371099" cy="712519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1" name="Freihandform 110"/>
                  <p:cNvSpPr/>
                  <p:nvPr/>
                </p:nvSpPr>
                <p:spPr>
                  <a:xfrm>
                    <a:off x="7813964" y="2090057"/>
                    <a:ext cx="855023" cy="843148"/>
                  </a:xfrm>
                  <a:custGeom>
                    <a:avLst/>
                    <a:gdLst>
                      <a:gd name="connsiteX0" fmla="*/ 855023 w 855023"/>
                      <a:gd name="connsiteY0" fmla="*/ 0 h 843148"/>
                      <a:gd name="connsiteX1" fmla="*/ 855023 w 855023"/>
                      <a:gd name="connsiteY1" fmla="*/ 831273 h 843148"/>
                      <a:gd name="connsiteX2" fmla="*/ 0 w 855023"/>
                      <a:gd name="connsiteY2" fmla="*/ 843148 h 843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55023" h="843148">
                        <a:moveTo>
                          <a:pt x="855023" y="0"/>
                        </a:moveTo>
                        <a:lnTo>
                          <a:pt x="855023" y="831273"/>
                        </a:lnTo>
                        <a:lnTo>
                          <a:pt x="0" y="843148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2" name="Freihandform 111"/>
                  <p:cNvSpPr/>
                  <p:nvPr/>
                </p:nvSpPr>
                <p:spPr>
                  <a:xfrm>
                    <a:off x="7837714" y="3871356"/>
                    <a:ext cx="831273" cy="653143"/>
                  </a:xfrm>
                  <a:custGeom>
                    <a:avLst/>
                    <a:gdLst>
                      <a:gd name="connsiteX0" fmla="*/ 831273 w 831273"/>
                      <a:gd name="connsiteY0" fmla="*/ 653143 h 653143"/>
                      <a:gd name="connsiteX1" fmla="*/ 831273 w 831273"/>
                      <a:gd name="connsiteY1" fmla="*/ 0 h 653143"/>
                      <a:gd name="connsiteX2" fmla="*/ 0 w 831273"/>
                      <a:gd name="connsiteY2" fmla="*/ 11875 h 6531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31273" h="653143">
                        <a:moveTo>
                          <a:pt x="831273" y="653143"/>
                        </a:moveTo>
                        <a:lnTo>
                          <a:pt x="831273" y="0"/>
                        </a:lnTo>
                        <a:lnTo>
                          <a:pt x="0" y="11875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3" name="Freihandform 112"/>
                  <p:cNvSpPr/>
                  <p:nvPr/>
                </p:nvSpPr>
                <p:spPr>
                  <a:xfrm>
                    <a:off x="4726379" y="3241964"/>
                    <a:ext cx="1603169" cy="11875"/>
                  </a:xfrm>
                  <a:custGeom>
                    <a:avLst/>
                    <a:gdLst>
                      <a:gd name="connsiteX0" fmla="*/ 1603169 w 1603169"/>
                      <a:gd name="connsiteY0" fmla="*/ 0 h 11875"/>
                      <a:gd name="connsiteX1" fmla="*/ 0 w 1603169"/>
                      <a:gd name="connsiteY1" fmla="*/ 11875 h 11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03169" h="11875">
                        <a:moveTo>
                          <a:pt x="1603169" y="0"/>
                        </a:moveTo>
                        <a:lnTo>
                          <a:pt x="0" y="11875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4" name="Freihandform 113"/>
                  <p:cNvSpPr/>
                  <p:nvPr/>
                </p:nvSpPr>
                <p:spPr>
                  <a:xfrm>
                    <a:off x="5961413" y="3241964"/>
                    <a:ext cx="724395" cy="1579418"/>
                  </a:xfrm>
                  <a:custGeom>
                    <a:avLst/>
                    <a:gdLst>
                      <a:gd name="connsiteX0" fmla="*/ 724395 w 724395"/>
                      <a:gd name="connsiteY0" fmla="*/ 1567542 h 1579418"/>
                      <a:gd name="connsiteX1" fmla="*/ 0 w 724395"/>
                      <a:gd name="connsiteY1" fmla="*/ 1579418 h 1579418"/>
                      <a:gd name="connsiteX2" fmla="*/ 0 w 724395"/>
                      <a:gd name="connsiteY2" fmla="*/ 0 h 1579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24395" h="1579418">
                        <a:moveTo>
                          <a:pt x="724395" y="1567542"/>
                        </a:moveTo>
                        <a:lnTo>
                          <a:pt x="0" y="157941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5" name="Freihandform 114"/>
                  <p:cNvSpPr/>
                  <p:nvPr/>
                </p:nvSpPr>
                <p:spPr>
                  <a:xfrm>
                    <a:off x="5355771" y="5237018"/>
                    <a:ext cx="1318161" cy="11876"/>
                  </a:xfrm>
                  <a:custGeom>
                    <a:avLst/>
                    <a:gdLst>
                      <a:gd name="connsiteX0" fmla="*/ 1318161 w 1318161"/>
                      <a:gd name="connsiteY0" fmla="*/ 0 h 11876"/>
                      <a:gd name="connsiteX1" fmla="*/ 0 w 1318161"/>
                      <a:gd name="connsiteY1" fmla="*/ 11876 h 1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18161" h="11876">
                        <a:moveTo>
                          <a:pt x="1318161" y="0"/>
                        </a:moveTo>
                        <a:lnTo>
                          <a:pt x="0" y="11876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6" name="Freihandform 115"/>
                  <p:cNvSpPr/>
                  <p:nvPr/>
                </p:nvSpPr>
                <p:spPr>
                  <a:xfrm>
                    <a:off x="6710516" y="5161935"/>
                    <a:ext cx="199103" cy="140110"/>
                  </a:xfrm>
                  <a:custGeom>
                    <a:avLst/>
                    <a:gdLst>
                      <a:gd name="connsiteX0" fmla="*/ 14749 w 199103"/>
                      <a:gd name="connsiteY0" fmla="*/ 140110 h 140110"/>
                      <a:gd name="connsiteX1" fmla="*/ 199103 w 199103"/>
                      <a:gd name="connsiteY1" fmla="*/ 66368 h 140110"/>
                      <a:gd name="connsiteX2" fmla="*/ 0 w 199103"/>
                      <a:gd name="connsiteY2" fmla="*/ 0 h 140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9103" h="140110">
                        <a:moveTo>
                          <a:pt x="14749" y="140110"/>
                        </a:moveTo>
                        <a:lnTo>
                          <a:pt x="199103" y="6636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7" name="Freihandform 116"/>
                  <p:cNvSpPr/>
                  <p:nvPr/>
                </p:nvSpPr>
                <p:spPr>
                  <a:xfrm>
                    <a:off x="5965723" y="5508523"/>
                    <a:ext cx="744793" cy="265471"/>
                  </a:xfrm>
                  <a:custGeom>
                    <a:avLst/>
                    <a:gdLst>
                      <a:gd name="connsiteX0" fmla="*/ 0 w 744793"/>
                      <a:gd name="connsiteY0" fmla="*/ 265471 h 265471"/>
                      <a:gd name="connsiteX1" fmla="*/ 0 w 744793"/>
                      <a:gd name="connsiteY1" fmla="*/ 0 h 265471"/>
                      <a:gd name="connsiteX2" fmla="*/ 744793 w 744793"/>
                      <a:gd name="connsiteY2" fmla="*/ 0 h 265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44793" h="265471">
                        <a:moveTo>
                          <a:pt x="0" y="265471"/>
                        </a:moveTo>
                        <a:lnTo>
                          <a:pt x="0" y="0"/>
                        </a:lnTo>
                        <a:lnTo>
                          <a:pt x="744793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8" name="Freihandform 117"/>
                  <p:cNvSpPr/>
                  <p:nvPr/>
                </p:nvSpPr>
                <p:spPr>
                  <a:xfrm>
                    <a:off x="4579374" y="3170903"/>
                    <a:ext cx="125361" cy="162232"/>
                  </a:xfrm>
                  <a:custGeom>
                    <a:avLst/>
                    <a:gdLst>
                      <a:gd name="connsiteX0" fmla="*/ 125361 w 125361"/>
                      <a:gd name="connsiteY0" fmla="*/ 162232 h 162232"/>
                      <a:gd name="connsiteX1" fmla="*/ 0 w 125361"/>
                      <a:gd name="connsiteY1" fmla="*/ 81116 h 162232"/>
                      <a:gd name="connsiteX2" fmla="*/ 125361 w 125361"/>
                      <a:gd name="connsiteY2" fmla="*/ 0 h 162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5361" h="162232">
                        <a:moveTo>
                          <a:pt x="125361" y="162232"/>
                        </a:moveTo>
                        <a:lnTo>
                          <a:pt x="0" y="81116"/>
                        </a:lnTo>
                        <a:lnTo>
                          <a:pt x="125361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9" name="Freihandform 118"/>
                  <p:cNvSpPr/>
                  <p:nvPr/>
                </p:nvSpPr>
                <p:spPr>
                  <a:xfrm>
                    <a:off x="3215148" y="2654710"/>
                    <a:ext cx="781665" cy="0"/>
                  </a:xfrm>
                  <a:custGeom>
                    <a:avLst/>
                    <a:gdLst>
                      <a:gd name="connsiteX0" fmla="*/ 781665 w 781665"/>
                      <a:gd name="connsiteY0" fmla="*/ 0 h 0"/>
                      <a:gd name="connsiteX1" fmla="*/ 0 w 78166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1665">
                        <a:moveTo>
                          <a:pt x="78166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0" name="Freihandform 119"/>
                  <p:cNvSpPr/>
                  <p:nvPr/>
                </p:nvSpPr>
                <p:spPr>
                  <a:xfrm>
                    <a:off x="2971800" y="5176684"/>
                    <a:ext cx="191729" cy="154858"/>
                  </a:xfrm>
                  <a:custGeom>
                    <a:avLst/>
                    <a:gdLst>
                      <a:gd name="connsiteX0" fmla="*/ 0 w 191729"/>
                      <a:gd name="connsiteY0" fmla="*/ 0 h 154858"/>
                      <a:gd name="connsiteX1" fmla="*/ 191729 w 191729"/>
                      <a:gd name="connsiteY1" fmla="*/ 88490 h 154858"/>
                      <a:gd name="connsiteX2" fmla="*/ 7374 w 191729"/>
                      <a:gd name="connsiteY2" fmla="*/ 154858 h 154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1729" h="154858">
                        <a:moveTo>
                          <a:pt x="0" y="0"/>
                        </a:moveTo>
                        <a:lnTo>
                          <a:pt x="191729" y="88490"/>
                        </a:lnTo>
                        <a:lnTo>
                          <a:pt x="7374" y="154858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1" name="Freihandform 120"/>
                  <p:cNvSpPr/>
                  <p:nvPr/>
                </p:nvSpPr>
                <p:spPr>
                  <a:xfrm>
                    <a:off x="1644445" y="5257800"/>
                    <a:ext cx="1327355" cy="0"/>
                  </a:xfrm>
                  <a:custGeom>
                    <a:avLst/>
                    <a:gdLst>
                      <a:gd name="connsiteX0" fmla="*/ 1327355 w 1327355"/>
                      <a:gd name="connsiteY0" fmla="*/ 0 h 0"/>
                      <a:gd name="connsiteX1" fmla="*/ 0 w 132735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27355">
                        <a:moveTo>
                          <a:pt x="132735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2" name="Freihandform 121"/>
                  <p:cNvSpPr/>
                  <p:nvPr/>
                </p:nvSpPr>
                <p:spPr>
                  <a:xfrm>
                    <a:off x="1150374" y="5147187"/>
                    <a:ext cx="494071" cy="103239"/>
                  </a:xfrm>
                  <a:custGeom>
                    <a:avLst/>
                    <a:gdLst>
                      <a:gd name="connsiteX0" fmla="*/ 494071 w 494071"/>
                      <a:gd name="connsiteY0" fmla="*/ 0 h 103239"/>
                      <a:gd name="connsiteX1" fmla="*/ 265471 w 494071"/>
                      <a:gd name="connsiteY1" fmla="*/ 103239 h 103239"/>
                      <a:gd name="connsiteX2" fmla="*/ 0 w 494071"/>
                      <a:gd name="connsiteY2" fmla="*/ 103239 h 103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94071" h="103239">
                        <a:moveTo>
                          <a:pt x="494071" y="0"/>
                        </a:moveTo>
                        <a:lnTo>
                          <a:pt x="265471" y="103239"/>
                        </a:lnTo>
                        <a:lnTo>
                          <a:pt x="0" y="103239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3" name="Rechteck 122"/>
                  <p:cNvSpPr/>
                  <p:nvPr/>
                </p:nvSpPr>
                <p:spPr>
                  <a:xfrm>
                    <a:off x="110613" y="4522520"/>
                    <a:ext cx="1046643" cy="1347338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4" name="Freihandform 123"/>
                  <p:cNvSpPr/>
                  <p:nvPr/>
                </p:nvSpPr>
                <p:spPr>
                  <a:xfrm>
                    <a:off x="228600" y="4881716"/>
                    <a:ext cx="833284" cy="280219"/>
                  </a:xfrm>
                  <a:custGeom>
                    <a:avLst/>
                    <a:gdLst>
                      <a:gd name="connsiteX0" fmla="*/ 0 w 833284"/>
                      <a:gd name="connsiteY0" fmla="*/ 280219 h 280219"/>
                      <a:gd name="connsiteX1" fmla="*/ 206477 w 833284"/>
                      <a:gd name="connsiteY1" fmla="*/ 280219 h 280219"/>
                      <a:gd name="connsiteX2" fmla="*/ 206477 w 833284"/>
                      <a:gd name="connsiteY2" fmla="*/ 7374 h 280219"/>
                      <a:gd name="connsiteX3" fmla="*/ 567813 w 833284"/>
                      <a:gd name="connsiteY3" fmla="*/ 0 h 280219"/>
                      <a:gd name="connsiteX4" fmla="*/ 575187 w 833284"/>
                      <a:gd name="connsiteY4" fmla="*/ 272845 h 280219"/>
                      <a:gd name="connsiteX5" fmla="*/ 833284 w 833284"/>
                      <a:gd name="connsiteY5" fmla="*/ 272845 h 280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3284" h="280219">
                        <a:moveTo>
                          <a:pt x="0" y="280219"/>
                        </a:moveTo>
                        <a:lnTo>
                          <a:pt x="206477" y="280219"/>
                        </a:lnTo>
                        <a:lnTo>
                          <a:pt x="206477" y="7374"/>
                        </a:lnTo>
                        <a:lnTo>
                          <a:pt x="567813" y="0"/>
                        </a:lnTo>
                        <a:lnTo>
                          <a:pt x="575187" y="272845"/>
                        </a:lnTo>
                        <a:lnTo>
                          <a:pt x="833284" y="272845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5" name="Textfeld 124"/>
                  <p:cNvSpPr txBox="1"/>
                  <p:nvPr/>
                </p:nvSpPr>
                <p:spPr>
                  <a:xfrm>
                    <a:off x="3970091" y="2454064"/>
                    <a:ext cx="906073" cy="4468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Q D</a:t>
                    </a:r>
                    <a:endParaRPr lang="de-DE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" name="Freihandform 125"/>
                  <p:cNvSpPr/>
                  <p:nvPr/>
                </p:nvSpPr>
                <p:spPr>
                  <a:xfrm>
                    <a:off x="4719484" y="2684206"/>
                    <a:ext cx="317090" cy="7375"/>
                  </a:xfrm>
                  <a:custGeom>
                    <a:avLst/>
                    <a:gdLst>
                      <a:gd name="connsiteX0" fmla="*/ 317090 w 317090"/>
                      <a:gd name="connsiteY0" fmla="*/ 0 h 7375"/>
                      <a:gd name="connsiteX1" fmla="*/ 0 w 317090"/>
                      <a:gd name="connsiteY1" fmla="*/ 7375 h 7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7090" h="7375">
                        <a:moveTo>
                          <a:pt x="317090" y="0"/>
                        </a:moveTo>
                        <a:lnTo>
                          <a:pt x="0" y="7375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7" name="Textfeld 126"/>
                  <p:cNvSpPr txBox="1"/>
                  <p:nvPr/>
                </p:nvSpPr>
                <p:spPr>
                  <a:xfrm>
                    <a:off x="4998675" y="2407816"/>
                    <a:ext cx="461417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1</a:t>
                    </a:r>
                    <a:endParaRPr lang="de-DE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" name="Freihandform 127"/>
                  <p:cNvSpPr/>
                  <p:nvPr/>
                </p:nvSpPr>
                <p:spPr>
                  <a:xfrm>
                    <a:off x="8524568" y="2521974"/>
                    <a:ext cx="294967" cy="191729"/>
                  </a:xfrm>
                  <a:custGeom>
                    <a:avLst/>
                    <a:gdLst>
                      <a:gd name="connsiteX0" fmla="*/ 294967 w 294967"/>
                      <a:gd name="connsiteY0" fmla="*/ 0 h 191729"/>
                      <a:gd name="connsiteX1" fmla="*/ 0 w 294967"/>
                      <a:gd name="connsiteY1" fmla="*/ 191729 h 191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4967" h="191729">
                        <a:moveTo>
                          <a:pt x="294967" y="0"/>
                        </a:moveTo>
                        <a:lnTo>
                          <a:pt x="0" y="191729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9" name="Freihandform 128"/>
                  <p:cNvSpPr/>
                  <p:nvPr/>
                </p:nvSpPr>
                <p:spPr>
                  <a:xfrm>
                    <a:off x="8509819" y="3982065"/>
                    <a:ext cx="302342" cy="191729"/>
                  </a:xfrm>
                  <a:custGeom>
                    <a:avLst/>
                    <a:gdLst>
                      <a:gd name="connsiteX0" fmla="*/ 302342 w 302342"/>
                      <a:gd name="connsiteY0" fmla="*/ 0 h 191729"/>
                      <a:gd name="connsiteX1" fmla="*/ 0 w 302342"/>
                      <a:gd name="connsiteY1" fmla="*/ 191729 h 191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2342" h="191729">
                        <a:moveTo>
                          <a:pt x="302342" y="0"/>
                        </a:moveTo>
                        <a:lnTo>
                          <a:pt x="0" y="191729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0" name="Textfeld 129"/>
                  <p:cNvSpPr txBox="1"/>
                  <p:nvPr/>
                </p:nvSpPr>
                <p:spPr>
                  <a:xfrm>
                    <a:off x="8819536" y="2291431"/>
                    <a:ext cx="640392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16</a:t>
                    </a:r>
                  </a:p>
                </p:txBody>
              </p:sp>
              <p:sp>
                <p:nvSpPr>
                  <p:cNvPr id="131" name="Textfeld 130"/>
                  <p:cNvSpPr txBox="1"/>
                  <p:nvPr/>
                </p:nvSpPr>
                <p:spPr>
                  <a:xfrm>
                    <a:off x="8785465" y="3827524"/>
                    <a:ext cx="640392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16</a:t>
                    </a:r>
                  </a:p>
                </p:txBody>
              </p:sp>
              <p:sp>
                <p:nvSpPr>
                  <p:cNvPr id="132" name="Textfeld 131"/>
                  <p:cNvSpPr txBox="1"/>
                  <p:nvPr/>
                </p:nvSpPr>
                <p:spPr>
                  <a:xfrm>
                    <a:off x="7988850" y="1454029"/>
                    <a:ext cx="1471530" cy="55854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2400" dirty="0" smtClean="0">
                        <a:solidFill>
                          <a:srgbClr val="FF0000"/>
                        </a:solidFill>
                      </a:rPr>
                      <a:t>50000</a:t>
                    </a:r>
                    <a:endParaRPr lang="de-DE" sz="2400" dirty="0" smtClean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33" name="Textfeld 132"/>
                  <p:cNvSpPr txBox="1"/>
                  <p:nvPr/>
                </p:nvSpPr>
                <p:spPr>
                  <a:xfrm>
                    <a:off x="7969877" y="4907050"/>
                    <a:ext cx="520259" cy="55854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2400" dirty="0" smtClean="0">
                        <a:solidFill>
                          <a:srgbClr val="FF0000"/>
                        </a:solidFill>
                      </a:rPr>
                      <a:t>0</a:t>
                    </a:r>
                    <a:endParaRPr lang="de-DE" sz="2400" dirty="0" smtClean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34" name="Textfeld 133"/>
                  <p:cNvSpPr txBox="1"/>
                  <p:nvPr/>
                </p:nvSpPr>
                <p:spPr>
                  <a:xfrm>
                    <a:off x="6323610" y="3021186"/>
                    <a:ext cx="151997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EQ  </a:t>
                    </a:r>
                    <a:r>
                      <a:rPr lang="de-DE" dirty="0" smtClean="0"/>
                      <a:t>CMP</a:t>
                    </a:r>
                    <a:endParaRPr lang="de-DE" dirty="0" smtClean="0"/>
                  </a:p>
                </p:txBody>
              </p:sp>
              <p:sp>
                <p:nvSpPr>
                  <p:cNvPr id="135" name="Textfeld 134"/>
                  <p:cNvSpPr txBox="1"/>
                  <p:nvPr/>
                </p:nvSpPr>
                <p:spPr>
                  <a:xfrm>
                    <a:off x="3309970" y="5001157"/>
                    <a:ext cx="1873614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TIMx</a:t>
                    </a:r>
                    <a:r>
                      <a:rPr lang="de-DE" dirty="0" err="1" smtClean="0">
                        <a:sym typeface="Wingdings" panose="05000000000000000000" pitchFamily="2" charset="2"/>
                      </a:rPr>
                      <a:t>PSC</a:t>
                    </a:r>
                    <a:endParaRPr lang="de-DE" dirty="0" smtClean="0"/>
                  </a:p>
                </p:txBody>
              </p:sp>
              <p:sp>
                <p:nvSpPr>
                  <p:cNvPr id="136" name="Textfeld 135"/>
                  <p:cNvSpPr txBox="1"/>
                  <p:nvPr/>
                </p:nvSpPr>
                <p:spPr>
                  <a:xfrm>
                    <a:off x="3864478" y="1479763"/>
                    <a:ext cx="2283052" cy="7819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UIF =</a:t>
                    </a:r>
                  </a:p>
                  <a:p>
                    <a:r>
                      <a:rPr lang="de-DE" dirty="0" err="1" smtClean="0"/>
                      <a:t>TIMx</a:t>
                    </a:r>
                    <a:r>
                      <a:rPr lang="de-DE" dirty="0" smtClean="0"/>
                      <a:t>-&gt;SR Bit0</a:t>
                    </a:r>
                  </a:p>
                </p:txBody>
              </p:sp>
              <p:sp>
                <p:nvSpPr>
                  <p:cNvPr id="137" name="Freihandform 136"/>
                  <p:cNvSpPr/>
                  <p:nvPr/>
                </p:nvSpPr>
                <p:spPr>
                  <a:xfrm>
                    <a:off x="2375379" y="2591711"/>
                    <a:ext cx="831853" cy="60422"/>
                  </a:xfrm>
                  <a:custGeom>
                    <a:avLst/>
                    <a:gdLst>
                      <a:gd name="connsiteX0" fmla="*/ 840658 w 840658"/>
                      <a:gd name="connsiteY0" fmla="*/ 162232 h 162232"/>
                      <a:gd name="connsiteX1" fmla="*/ 405581 w 840658"/>
                      <a:gd name="connsiteY1" fmla="*/ 162232 h 162232"/>
                      <a:gd name="connsiteX2" fmla="*/ 0 w 840658"/>
                      <a:gd name="connsiteY2" fmla="*/ 0 h 162232"/>
                      <a:gd name="connsiteX0" fmla="*/ 840658 w 840658"/>
                      <a:gd name="connsiteY0" fmla="*/ 18892 h 18892"/>
                      <a:gd name="connsiteX1" fmla="*/ 405581 w 840658"/>
                      <a:gd name="connsiteY1" fmla="*/ 18892 h 18892"/>
                      <a:gd name="connsiteX2" fmla="*/ 0 w 840658"/>
                      <a:gd name="connsiteY2" fmla="*/ 0 h 18892"/>
                      <a:gd name="connsiteX0" fmla="*/ 840658 w 840658"/>
                      <a:gd name="connsiteY0" fmla="*/ 42436 h 42436"/>
                      <a:gd name="connsiteX1" fmla="*/ 502074 w 840658"/>
                      <a:gd name="connsiteY1" fmla="*/ 14652 h 42436"/>
                      <a:gd name="connsiteX2" fmla="*/ 0 w 840658"/>
                      <a:gd name="connsiteY2" fmla="*/ 23544 h 42436"/>
                      <a:gd name="connsiteX0" fmla="*/ 840658 w 840658"/>
                      <a:gd name="connsiteY0" fmla="*/ 48962 h 48962"/>
                      <a:gd name="connsiteX1" fmla="*/ 502074 w 840658"/>
                      <a:gd name="connsiteY1" fmla="*/ 21178 h 48962"/>
                      <a:gd name="connsiteX2" fmla="*/ 0 w 840658"/>
                      <a:gd name="connsiteY2" fmla="*/ 30070 h 48962"/>
                      <a:gd name="connsiteX0" fmla="*/ 840658 w 840658"/>
                      <a:gd name="connsiteY0" fmla="*/ 35344 h 35344"/>
                      <a:gd name="connsiteX1" fmla="*/ 592892 w 840658"/>
                      <a:gd name="connsiteY1" fmla="*/ 25619 h 35344"/>
                      <a:gd name="connsiteX2" fmla="*/ 0 w 840658"/>
                      <a:gd name="connsiteY2" fmla="*/ 16452 h 35344"/>
                      <a:gd name="connsiteX0" fmla="*/ 840658 w 840658"/>
                      <a:gd name="connsiteY0" fmla="*/ 18892 h 18892"/>
                      <a:gd name="connsiteX1" fmla="*/ 592892 w 840658"/>
                      <a:gd name="connsiteY1" fmla="*/ 9167 h 18892"/>
                      <a:gd name="connsiteX2" fmla="*/ 0 w 840658"/>
                      <a:gd name="connsiteY2" fmla="*/ 0 h 18892"/>
                      <a:gd name="connsiteX0" fmla="*/ 840658 w 840658"/>
                      <a:gd name="connsiteY0" fmla="*/ 18892 h 18892"/>
                      <a:gd name="connsiteX1" fmla="*/ 592892 w 840658"/>
                      <a:gd name="connsiteY1" fmla="*/ 9167 h 18892"/>
                      <a:gd name="connsiteX2" fmla="*/ 0 w 840658"/>
                      <a:gd name="connsiteY2" fmla="*/ 0 h 18892"/>
                      <a:gd name="connsiteX0" fmla="*/ 840658 w 840658"/>
                      <a:gd name="connsiteY0" fmla="*/ 18892 h 18892"/>
                      <a:gd name="connsiteX1" fmla="*/ 745971 w 840658"/>
                      <a:gd name="connsiteY1" fmla="*/ 11693 h 18892"/>
                      <a:gd name="connsiteX2" fmla="*/ 592892 w 840658"/>
                      <a:gd name="connsiteY2" fmla="*/ 9167 h 18892"/>
                      <a:gd name="connsiteX3" fmla="*/ 0 w 840658"/>
                      <a:gd name="connsiteY3" fmla="*/ 0 h 18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658" h="18892">
                        <a:moveTo>
                          <a:pt x="840658" y="18892"/>
                        </a:moveTo>
                        <a:lnTo>
                          <a:pt x="745971" y="11693"/>
                        </a:lnTo>
                        <a:lnTo>
                          <a:pt x="592892" y="9167"/>
                        </a:lnTo>
                        <a:cubicBezTo>
                          <a:pt x="168218" y="3710"/>
                          <a:pt x="418997" y="4067"/>
                          <a:pt x="0" y="0"/>
                        </a:cubicBez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138" name="Freihandform 137"/>
                  <p:cNvSpPr/>
                  <p:nvPr/>
                </p:nvSpPr>
                <p:spPr>
                  <a:xfrm flipV="1">
                    <a:off x="-376053" y="2665045"/>
                    <a:ext cx="2788845" cy="7656"/>
                  </a:xfrm>
                  <a:custGeom>
                    <a:avLst/>
                    <a:gdLst>
                      <a:gd name="connsiteX0" fmla="*/ 0 w 796413"/>
                      <a:gd name="connsiteY0" fmla="*/ 0 h 7374"/>
                      <a:gd name="connsiteX1" fmla="*/ 796413 w 796413"/>
                      <a:gd name="connsiteY1" fmla="*/ 7374 h 7374"/>
                      <a:gd name="connsiteX0" fmla="*/ 0 w 10789"/>
                      <a:gd name="connsiteY0" fmla="*/ 2890 h 3658"/>
                      <a:gd name="connsiteX1" fmla="*/ 10789 w 10789"/>
                      <a:gd name="connsiteY1" fmla="*/ 769 h 3658"/>
                      <a:gd name="connsiteX0" fmla="*/ 0 w 10000"/>
                      <a:gd name="connsiteY0" fmla="*/ 9625 h 9625"/>
                      <a:gd name="connsiteX1" fmla="*/ 10000 w 10000"/>
                      <a:gd name="connsiteY1" fmla="*/ 3827 h 9625"/>
                      <a:gd name="connsiteX0" fmla="*/ 0 w 10000"/>
                      <a:gd name="connsiteY0" fmla="*/ 6028 h 6028"/>
                      <a:gd name="connsiteX1" fmla="*/ 10000 w 10000"/>
                      <a:gd name="connsiteY1" fmla="*/ 4 h 6028"/>
                      <a:gd name="connsiteX0" fmla="*/ 0 w 9983"/>
                      <a:gd name="connsiteY0" fmla="*/ 4300 h 4361"/>
                      <a:gd name="connsiteX1" fmla="*/ 9983 w 9983"/>
                      <a:gd name="connsiteY1" fmla="*/ 4361 h 4361"/>
                      <a:gd name="connsiteX0" fmla="*/ 0 w 10000"/>
                      <a:gd name="connsiteY0" fmla="*/ 12335 h 12336"/>
                      <a:gd name="connsiteX1" fmla="*/ 10000 w 10000"/>
                      <a:gd name="connsiteY1" fmla="*/ 4790 h 12336"/>
                      <a:gd name="connsiteX0" fmla="*/ 0 w 10034"/>
                      <a:gd name="connsiteY0" fmla="*/ 8690 h 13954"/>
                      <a:gd name="connsiteX1" fmla="*/ 10034 w 10034"/>
                      <a:gd name="connsiteY1" fmla="*/ 13954 h 13954"/>
                      <a:gd name="connsiteX0" fmla="*/ 0 w 8808"/>
                      <a:gd name="connsiteY0" fmla="*/ 5878 h 31637"/>
                      <a:gd name="connsiteX1" fmla="*/ 8808 w 8808"/>
                      <a:gd name="connsiteY1" fmla="*/ 31636 h 31637"/>
                      <a:gd name="connsiteX0" fmla="*/ 0 w 10000"/>
                      <a:gd name="connsiteY0" fmla="*/ 0 h 8142"/>
                      <a:gd name="connsiteX1" fmla="*/ 10000 w 10000"/>
                      <a:gd name="connsiteY1" fmla="*/ 8142 h 8142"/>
                      <a:gd name="connsiteX0" fmla="*/ 0 w 11450"/>
                      <a:gd name="connsiteY0" fmla="*/ 0 h 2044"/>
                      <a:gd name="connsiteX1" fmla="*/ 11450 w 11450"/>
                      <a:gd name="connsiteY1" fmla="*/ 2044 h 2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450" h="2044">
                        <a:moveTo>
                          <a:pt x="0" y="0"/>
                        </a:moveTo>
                        <a:cubicBezTo>
                          <a:pt x="13110" y="2324"/>
                          <a:pt x="7627" y="1988"/>
                          <a:pt x="11450" y="2044"/>
                        </a:cubicBez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9" name="Textfeld 138"/>
                  <p:cNvSpPr txBox="1"/>
                  <p:nvPr/>
                </p:nvSpPr>
                <p:spPr>
                  <a:xfrm>
                    <a:off x="1125196" y="1696520"/>
                    <a:ext cx="2599327" cy="7819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UIE =</a:t>
                    </a:r>
                  </a:p>
                  <a:p>
                    <a:r>
                      <a:rPr lang="de-DE" dirty="0" err="1" smtClean="0">
                        <a:solidFill>
                          <a:srgbClr val="FF0000"/>
                        </a:solidFill>
                      </a:rPr>
                      <a:t>TIMx</a:t>
                    </a:r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-&gt;DIER Bit0</a:t>
                    </a:r>
                  </a:p>
                </p:txBody>
              </p:sp>
              <p:sp>
                <p:nvSpPr>
                  <p:cNvPr id="140" name="Textfeld 139"/>
                  <p:cNvSpPr txBox="1"/>
                  <p:nvPr/>
                </p:nvSpPr>
                <p:spPr>
                  <a:xfrm>
                    <a:off x="31385" y="5343699"/>
                    <a:ext cx="1302360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32MHz</a:t>
                    </a:r>
                  </a:p>
                </p:txBody>
              </p:sp>
              <p:sp>
                <p:nvSpPr>
                  <p:cNvPr id="141" name="Textfeld 140"/>
                  <p:cNvSpPr txBox="1"/>
                  <p:nvPr/>
                </p:nvSpPr>
                <p:spPr>
                  <a:xfrm>
                    <a:off x="1203202" y="4302751"/>
                    <a:ext cx="2478505" cy="7819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/>
                      <a:t>RCC-&gt;</a:t>
                    </a:r>
                    <a:r>
                      <a:rPr lang="de-DE" dirty="0" smtClean="0"/>
                      <a:t>APB1ENR</a:t>
                    </a:r>
                  </a:p>
                  <a:p>
                    <a:r>
                      <a:rPr lang="de-DE" dirty="0" smtClean="0"/>
                      <a:t>Bit </a:t>
                    </a:r>
                    <a:r>
                      <a:rPr lang="de-DE" dirty="0" smtClean="0"/>
                      <a:t>4 oder 5</a:t>
                    </a:r>
                    <a:endParaRPr lang="de-DE" dirty="0" smtClean="0"/>
                  </a:p>
                </p:txBody>
              </p:sp>
              <p:grpSp>
                <p:nvGrpSpPr>
                  <p:cNvPr id="142" name="Gruppieren 141"/>
                  <p:cNvGrpSpPr/>
                  <p:nvPr/>
                </p:nvGrpSpPr>
                <p:grpSpPr>
                  <a:xfrm>
                    <a:off x="6667577" y="4575355"/>
                    <a:ext cx="1290425" cy="1158331"/>
                    <a:chOff x="6667577" y="4575355"/>
                    <a:chExt cx="1290425" cy="1158331"/>
                  </a:xfrm>
                </p:grpSpPr>
                <p:sp>
                  <p:nvSpPr>
                    <p:cNvPr id="143" name="Textfeld 142"/>
                    <p:cNvSpPr txBox="1"/>
                    <p:nvPr/>
                  </p:nvSpPr>
                  <p:spPr>
                    <a:xfrm>
                      <a:off x="6667577" y="4575355"/>
                      <a:ext cx="1192031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de-DE" dirty="0" err="1" smtClean="0"/>
                        <a:t>Reset</a:t>
                      </a:r>
                      <a:endParaRPr lang="de-DE" dirty="0" smtClean="0"/>
                    </a:p>
                  </p:txBody>
                </p:sp>
                <p:sp>
                  <p:nvSpPr>
                    <p:cNvPr id="144" name="Textfeld 143"/>
                    <p:cNvSpPr txBox="1"/>
                    <p:nvPr/>
                  </p:nvSpPr>
                  <p:spPr>
                    <a:xfrm>
                      <a:off x="6704676" y="5286850"/>
                      <a:ext cx="1253326" cy="4468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de-DE" dirty="0" err="1" smtClean="0"/>
                        <a:t>Enable</a:t>
                      </a:r>
                      <a:endParaRPr lang="de-DE" dirty="0" smtClean="0"/>
                    </a:p>
                  </p:txBody>
                </p:sp>
              </p:grpSp>
            </p:grpSp>
          </p:grpSp>
          <p:sp>
            <p:nvSpPr>
              <p:cNvPr id="103" name="Rechteck 102"/>
              <p:cNvSpPr/>
              <p:nvPr/>
            </p:nvSpPr>
            <p:spPr>
              <a:xfrm>
                <a:off x="3517557" y="1861751"/>
                <a:ext cx="7603524" cy="4549179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sp>
          <p:nvSpPr>
            <p:cNvPr id="77" name="Freihandform 76"/>
            <p:cNvSpPr/>
            <p:nvPr/>
          </p:nvSpPr>
          <p:spPr>
            <a:xfrm>
              <a:off x="7352357" y="5062493"/>
              <a:ext cx="544822" cy="231615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8" name="Textfeld 77"/>
            <p:cNvSpPr txBox="1"/>
            <p:nvPr/>
          </p:nvSpPr>
          <p:spPr>
            <a:xfrm>
              <a:off x="7439482" y="3272083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96" name="Ellipse 95"/>
            <p:cNvSpPr/>
            <p:nvPr/>
          </p:nvSpPr>
          <p:spPr>
            <a:xfrm>
              <a:off x="5344053" y="3181904"/>
              <a:ext cx="45719" cy="57239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Ellipse 96"/>
            <p:cNvSpPr/>
            <p:nvPr/>
          </p:nvSpPr>
          <p:spPr>
            <a:xfrm>
              <a:off x="5830724" y="3173964"/>
              <a:ext cx="45719" cy="57239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1" name="Ellipse 100"/>
            <p:cNvSpPr/>
            <p:nvPr/>
          </p:nvSpPr>
          <p:spPr>
            <a:xfrm>
              <a:off x="5126595" y="3019168"/>
              <a:ext cx="899546" cy="338926"/>
            </a:xfrm>
            <a:prstGeom prst="ellipse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" name="Gruppieren 16"/>
          <p:cNvGrpSpPr/>
          <p:nvPr/>
        </p:nvGrpSpPr>
        <p:grpSpPr>
          <a:xfrm>
            <a:off x="440675" y="1861751"/>
            <a:ext cx="3153294" cy="4549179"/>
            <a:chOff x="440675" y="1861751"/>
            <a:chExt cx="3153294" cy="4549179"/>
          </a:xfrm>
        </p:grpSpPr>
        <p:grpSp>
          <p:nvGrpSpPr>
            <p:cNvPr id="15" name="Gruppieren 14"/>
            <p:cNvGrpSpPr/>
            <p:nvPr/>
          </p:nvGrpSpPr>
          <p:grpSpPr>
            <a:xfrm>
              <a:off x="440675" y="1861751"/>
              <a:ext cx="3153294" cy="4549179"/>
              <a:chOff x="440675" y="1861751"/>
              <a:chExt cx="3153294" cy="4549179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440675" y="1861751"/>
                <a:ext cx="2710149" cy="4549179"/>
              </a:xfrm>
              <a:prstGeom prst="rect">
                <a:avLst/>
              </a:prstGeom>
              <a:noFill/>
              <a:ln w="476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 smtClean="0">
                    <a:solidFill>
                      <a:srgbClr val="FF0000"/>
                    </a:solidFill>
                  </a:rPr>
                  <a:t>NVIC</a:t>
                </a:r>
              </a:p>
              <a:p>
                <a:pPr algn="ctr"/>
                <a:r>
                  <a:rPr lang="de-DE" sz="2400" dirty="0" err="1" smtClean="0">
                    <a:solidFill>
                      <a:srgbClr val="FF0000"/>
                    </a:solidFill>
                  </a:rPr>
                  <a:t>Nested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de-DE" sz="2400" dirty="0" err="1" smtClean="0">
                    <a:solidFill>
                      <a:srgbClr val="FF0000"/>
                    </a:solidFill>
                  </a:rPr>
                  <a:t>Vector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 Interrupt Controller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" name="Gerader Verbinder 9"/>
              <p:cNvCxnSpPr/>
              <p:nvPr/>
            </p:nvCxnSpPr>
            <p:spPr>
              <a:xfrm flipH="1">
                <a:off x="3150824" y="3220923"/>
                <a:ext cx="366733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feld 8"/>
              <p:cNvSpPr txBox="1"/>
              <p:nvPr/>
            </p:nvSpPr>
            <p:spPr>
              <a:xfrm>
                <a:off x="3202010" y="2777478"/>
                <a:ext cx="3919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FF0000"/>
                    </a:solidFill>
                  </a:rPr>
                  <a:t>1</a:t>
                </a:r>
                <a:endParaRPr lang="de-DE" sz="2400" dirty="0" smtClean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5" name="Rechteck 144"/>
            <p:cNvSpPr/>
            <p:nvPr/>
          </p:nvSpPr>
          <p:spPr>
            <a:xfrm>
              <a:off x="781041" y="2929476"/>
              <a:ext cx="15938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TIM6_IRQn</a:t>
              </a:r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310357" y="2991497"/>
              <a:ext cx="570305" cy="451074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47" name="Gerader Verbinder 146"/>
            <p:cNvCxnSpPr>
              <a:endCxn id="146" idx="3"/>
            </p:cNvCxnSpPr>
            <p:nvPr/>
          </p:nvCxnSpPr>
          <p:spPr>
            <a:xfrm flipH="1" flipV="1">
              <a:off x="2880662" y="3217034"/>
              <a:ext cx="270162" cy="7053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3882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75"/>
    </mc:Choice>
    <mc:Fallback>
      <p:transition spd="slow" advTm="3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62318 -0.018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59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cxnSp>
        <p:nvCxnSpPr>
          <p:cNvPr id="4" name="Gerade Verbindung mit Pfeil 3"/>
          <p:cNvCxnSpPr/>
          <p:nvPr/>
        </p:nvCxnSpPr>
        <p:spPr>
          <a:xfrm flipH="1">
            <a:off x="1552075" y="1034716"/>
            <a:ext cx="1" cy="523183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  <a:endParaRPr lang="de-DE" sz="2400" dirty="0" smtClean="0"/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2075" y="263309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56;p1"/>
          <p:cNvSpPr/>
          <p:nvPr/>
        </p:nvSpPr>
        <p:spPr>
          <a:xfrm>
            <a:off x="2986270" y="1424170"/>
            <a:ext cx="5437571" cy="1193021"/>
          </a:xfrm>
          <a:prstGeom prst="wedgeRoundRectCallout">
            <a:avLst>
              <a:gd name="adj1" fmla="val -52452"/>
              <a:gd name="adj2" fmla="val 687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unterbricht bzw. stoppt das laufende Programm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Rechteck 74"/>
          <p:cNvSpPr/>
          <p:nvPr/>
        </p:nvSpPr>
        <p:spPr>
          <a:xfrm>
            <a:off x="8366885" y="278898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79" name="Rechteck 78"/>
          <p:cNvSpPr/>
          <p:nvPr/>
        </p:nvSpPr>
        <p:spPr>
          <a:xfrm>
            <a:off x="9896201" y="285100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80" name="Gerader Verbinder 79"/>
          <p:cNvCxnSpPr>
            <a:endCxn id="79" idx="3"/>
          </p:cNvCxnSpPr>
          <p:nvPr/>
        </p:nvCxnSpPr>
        <p:spPr>
          <a:xfrm flipH="1" flipV="1">
            <a:off x="10466506" y="307654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Audio 2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395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099"/>
    </mc:Choice>
    <mc:Fallback>
      <p:transition spd="slow" advTm="270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xit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  <a:endParaRPr lang="de-DE" sz="2400" dirty="0" smtClean="0"/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003545" y="470503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56;p1"/>
          <p:cNvSpPr/>
          <p:nvPr/>
        </p:nvSpPr>
        <p:spPr>
          <a:xfrm>
            <a:off x="5895218" y="5576967"/>
            <a:ext cx="5437571" cy="1193021"/>
          </a:xfrm>
          <a:prstGeom prst="wedgeRoundRectCallout">
            <a:avLst>
              <a:gd name="adj1" fmla="val -61303"/>
              <a:gd name="adj2" fmla="val -391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sichert CPU-Register auf dem Stack im RAM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132025" y="4553002"/>
            <a:ext cx="1501511" cy="195608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298032" y="4692316"/>
            <a:ext cx="1082842" cy="1285476"/>
            <a:chOff x="2298032" y="4692316"/>
            <a:chExt cx="1082842" cy="1285476"/>
          </a:xfrm>
        </p:grpSpPr>
        <p:sp>
          <p:nvSpPr>
            <p:cNvPr id="5" name="Rechteck 4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2406319" y="6082232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CPU</a:t>
            </a:r>
            <a:endParaRPr lang="de-DE" sz="2400" dirty="0" smtClean="0"/>
          </a:p>
        </p:txBody>
      </p:sp>
      <p:cxnSp>
        <p:nvCxnSpPr>
          <p:cNvPr id="13" name="Gerader Verbinder 12"/>
          <p:cNvCxnSpPr/>
          <p:nvPr/>
        </p:nvCxnSpPr>
        <p:spPr>
          <a:xfrm>
            <a:off x="5085713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>
            <a:off x="6172931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5106675" y="3255444"/>
            <a:ext cx="841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Stack</a:t>
            </a:r>
            <a:endParaRPr lang="de-DE" sz="2400" dirty="0" smtClean="0"/>
          </a:p>
        </p:txBody>
      </p:sp>
      <p:sp>
        <p:nvSpPr>
          <p:cNvPr id="28" name="Textfeld 27"/>
          <p:cNvSpPr txBox="1"/>
          <p:nvPr/>
        </p:nvSpPr>
        <p:spPr>
          <a:xfrm>
            <a:off x="5106675" y="5115302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RAM</a:t>
            </a:r>
            <a:endParaRPr lang="de-DE" sz="2400" dirty="0" smtClean="0"/>
          </a:p>
        </p:txBody>
      </p:sp>
      <p:grpSp>
        <p:nvGrpSpPr>
          <p:cNvPr id="30" name="Gruppieren 29"/>
          <p:cNvGrpSpPr/>
          <p:nvPr/>
        </p:nvGrpSpPr>
        <p:grpSpPr>
          <a:xfrm>
            <a:off x="2300219" y="4686569"/>
            <a:ext cx="1082842" cy="1285476"/>
            <a:chOff x="2298032" y="4692316"/>
            <a:chExt cx="1082842" cy="1285476"/>
          </a:xfrm>
        </p:grpSpPr>
        <p:sp>
          <p:nvSpPr>
            <p:cNvPr id="31" name="Rechteck 30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4" name="Rechteck 33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35" name="Rechteck 34"/>
          <p:cNvSpPr/>
          <p:nvPr/>
        </p:nvSpPr>
        <p:spPr>
          <a:xfrm>
            <a:off x="8336873" y="2786469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36" name="Rechteck 35"/>
          <p:cNvSpPr/>
          <p:nvPr/>
        </p:nvSpPr>
        <p:spPr>
          <a:xfrm>
            <a:off x="9866189" y="2848490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37" name="Gerader Verbinder 36"/>
          <p:cNvCxnSpPr>
            <a:endCxn id="36" idx="3"/>
          </p:cNvCxnSpPr>
          <p:nvPr/>
        </p:nvCxnSpPr>
        <p:spPr>
          <a:xfrm flipH="1" flipV="1">
            <a:off x="10436494" y="3074027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Audio 1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0825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243"/>
    </mc:Choice>
    <mc:Fallback>
      <p:transition spd="slow" advTm="66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7.40741E-7 L 0.22891 -0.145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45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  <a:endParaRPr lang="de-DE" sz="2400" dirty="0" smtClean="0"/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42707" y="3263522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erade Verbindung mit Pfeil 28"/>
          <p:cNvCxnSpPr/>
          <p:nvPr/>
        </p:nvCxnSpPr>
        <p:spPr>
          <a:xfrm>
            <a:off x="4170949" y="2180449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1552075" y="2180449"/>
            <a:ext cx="2618874" cy="114573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222135" y="280185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ISR</a:t>
            </a:r>
            <a:endParaRPr lang="de-DE" sz="2400" dirty="0" smtClean="0"/>
          </a:p>
        </p:txBody>
      </p:sp>
      <p:sp>
        <p:nvSpPr>
          <p:cNvPr id="36" name="Rechteck 35"/>
          <p:cNvSpPr/>
          <p:nvPr/>
        </p:nvSpPr>
        <p:spPr>
          <a:xfrm>
            <a:off x="8370792" y="278898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37" name="Rechteck 36"/>
          <p:cNvSpPr/>
          <p:nvPr/>
        </p:nvSpPr>
        <p:spPr>
          <a:xfrm>
            <a:off x="9900108" y="285100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38" name="Gerader Verbinder 37"/>
          <p:cNvCxnSpPr>
            <a:endCxn id="37" idx="3"/>
          </p:cNvCxnSpPr>
          <p:nvPr/>
        </p:nvCxnSpPr>
        <p:spPr>
          <a:xfrm flipH="1" flipV="1">
            <a:off x="10470413" y="307654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6019879" y="1754067"/>
            <a:ext cx="5437571" cy="1193021"/>
          </a:xfrm>
          <a:prstGeom prst="wedgeRoundRectCallout">
            <a:avLst>
              <a:gd name="adj1" fmla="val -52452"/>
              <a:gd name="adj2" fmla="val 687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verzweigt in die Interrupt Service Routine (ISR)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" name="Audio 1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6527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15"/>
    </mc:Choice>
    <mc:Fallback>
      <p:transition spd="slow" advTm="16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  <a:endParaRPr lang="de-DE" sz="2400" dirty="0" smtClean="0"/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92067" y="3947059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erade Verbindung mit Pfeil 28"/>
          <p:cNvCxnSpPr/>
          <p:nvPr/>
        </p:nvCxnSpPr>
        <p:spPr>
          <a:xfrm>
            <a:off x="4170949" y="2180449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1552075" y="2180449"/>
            <a:ext cx="2618874" cy="114573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222135" y="280185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ISR</a:t>
            </a:r>
            <a:endParaRPr lang="de-DE" sz="2400" dirty="0" smtClean="0"/>
          </a:p>
        </p:txBody>
      </p:sp>
      <p:cxnSp>
        <p:nvCxnSpPr>
          <p:cNvPr id="16" name="Gerade Verbindung mit Pfeil 15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/>
          <p:cNvSpPr/>
          <p:nvPr/>
        </p:nvSpPr>
        <p:spPr>
          <a:xfrm>
            <a:off x="2132025" y="4553002"/>
            <a:ext cx="1501511" cy="195608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/>
          <p:cNvGrpSpPr/>
          <p:nvPr/>
        </p:nvGrpSpPr>
        <p:grpSpPr>
          <a:xfrm>
            <a:off x="5090089" y="3717109"/>
            <a:ext cx="1082842" cy="1285476"/>
            <a:chOff x="2298032" y="4692316"/>
            <a:chExt cx="1082842" cy="1285476"/>
          </a:xfrm>
        </p:grpSpPr>
        <p:sp>
          <p:nvSpPr>
            <p:cNvPr id="20" name="Rechteck 19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>
            <a:off x="2406319" y="6082232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CPU</a:t>
            </a:r>
            <a:endParaRPr lang="de-DE" sz="2400" dirty="0" smtClean="0"/>
          </a:p>
        </p:txBody>
      </p:sp>
      <p:cxnSp>
        <p:nvCxnSpPr>
          <p:cNvPr id="25" name="Gerader Verbinder 24"/>
          <p:cNvCxnSpPr/>
          <p:nvPr/>
        </p:nvCxnSpPr>
        <p:spPr>
          <a:xfrm>
            <a:off x="5085713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>
            <a:off x="6172931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5106675" y="3255444"/>
            <a:ext cx="841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Stack</a:t>
            </a:r>
            <a:endParaRPr lang="de-DE" sz="2400" dirty="0" smtClean="0"/>
          </a:p>
        </p:txBody>
      </p:sp>
      <p:sp>
        <p:nvSpPr>
          <p:cNvPr id="28" name="Textfeld 27"/>
          <p:cNvSpPr txBox="1"/>
          <p:nvPr/>
        </p:nvSpPr>
        <p:spPr>
          <a:xfrm>
            <a:off x="5106675" y="5115302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RAM</a:t>
            </a:r>
            <a:endParaRPr lang="de-DE" sz="2400" dirty="0" smtClean="0"/>
          </a:p>
        </p:txBody>
      </p:sp>
      <p:grpSp>
        <p:nvGrpSpPr>
          <p:cNvPr id="30" name="Gruppieren 29"/>
          <p:cNvGrpSpPr/>
          <p:nvPr/>
        </p:nvGrpSpPr>
        <p:grpSpPr>
          <a:xfrm>
            <a:off x="2300219" y="4686569"/>
            <a:ext cx="1082842" cy="1285476"/>
            <a:chOff x="2298032" y="4692316"/>
            <a:chExt cx="1082842" cy="1285476"/>
          </a:xfrm>
        </p:grpSpPr>
        <p:sp>
          <p:nvSpPr>
            <p:cNvPr id="31" name="Rechteck 30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4" name="Rechteck 33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36" name="Rechteck 35"/>
          <p:cNvSpPr/>
          <p:nvPr/>
        </p:nvSpPr>
        <p:spPr>
          <a:xfrm>
            <a:off x="8381410" y="2787993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37" name="Rechteck 36"/>
          <p:cNvSpPr/>
          <p:nvPr/>
        </p:nvSpPr>
        <p:spPr>
          <a:xfrm>
            <a:off x="9910726" y="2850014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38" name="Gerader Verbinder 37"/>
          <p:cNvCxnSpPr>
            <a:endCxn id="37" idx="3"/>
          </p:cNvCxnSpPr>
          <p:nvPr/>
        </p:nvCxnSpPr>
        <p:spPr>
          <a:xfrm flipH="1" flipV="1">
            <a:off x="10481031" y="3075551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6019879" y="1084183"/>
            <a:ext cx="5437571" cy="1862905"/>
          </a:xfrm>
          <a:prstGeom prst="wedgeRoundRectCallout">
            <a:avLst>
              <a:gd name="adj1" fmla="val -25236"/>
              <a:gd name="adj2" fmla="val 9653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Nachdem alle Anweisungen der ISR </a:t>
            </a: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abgearbeitetet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sind: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holt die gesicherten Registerinhalte vom Stack (RAM) zurück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10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990"/>
    </mc:Choice>
    <mc:Fallback>
      <p:transition spd="slow" advTm="30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5185E-6 L -0.22891 0.1414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  <a:endParaRPr lang="de-DE" sz="2400" dirty="0" smtClean="0"/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43873" y="3865101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erade Verbindung mit Pfeil 28"/>
          <p:cNvCxnSpPr/>
          <p:nvPr/>
        </p:nvCxnSpPr>
        <p:spPr>
          <a:xfrm>
            <a:off x="4170949" y="2180449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1552075" y="2180449"/>
            <a:ext cx="2618874" cy="114573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222135" y="280185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ISR</a:t>
            </a:r>
            <a:endParaRPr lang="de-DE" sz="2400" dirty="0" smtClean="0"/>
          </a:p>
        </p:txBody>
      </p:sp>
      <p:cxnSp>
        <p:nvCxnSpPr>
          <p:cNvPr id="16" name="Gerade Verbindung mit Pfeil 15"/>
          <p:cNvCxnSpPr/>
          <p:nvPr/>
        </p:nvCxnSpPr>
        <p:spPr>
          <a:xfrm flipH="1" flipV="1">
            <a:off x="1552075" y="3753853"/>
            <a:ext cx="2618874" cy="71806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/>
          <p:cNvSpPr/>
          <p:nvPr/>
        </p:nvSpPr>
        <p:spPr>
          <a:xfrm>
            <a:off x="8278173" y="2678180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1" name="Rechteck 20"/>
          <p:cNvSpPr/>
          <p:nvPr/>
        </p:nvSpPr>
        <p:spPr>
          <a:xfrm>
            <a:off x="9807489" y="2740201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>
            <a:endCxn id="21" idx="3"/>
          </p:cNvCxnSpPr>
          <p:nvPr/>
        </p:nvCxnSpPr>
        <p:spPr>
          <a:xfrm flipH="1" flipV="1">
            <a:off x="10377794" y="2965738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6019879" y="2194619"/>
            <a:ext cx="5437571" cy="1222349"/>
          </a:xfrm>
          <a:prstGeom prst="wedgeRoundRectCallout">
            <a:avLst>
              <a:gd name="adj1" fmla="val -52452"/>
              <a:gd name="adj2" fmla="val 687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verzweigt zurück zum laufenden 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7787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26"/>
    </mc:Choice>
    <mc:Fallback>
      <p:transition spd="slow" advTm="7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4" name="Google Shape;56;p1"/>
          <p:cNvSpPr/>
          <p:nvPr/>
        </p:nvSpPr>
        <p:spPr>
          <a:xfrm>
            <a:off x="4314043" y="4280368"/>
            <a:ext cx="4189938" cy="1222349"/>
          </a:xfrm>
          <a:prstGeom prst="wedgeRoundRectCallout">
            <a:avLst>
              <a:gd name="adj1" fmla="val -64283"/>
              <a:gd name="adj2" fmla="val -219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Dazu sind Initialisierungen erforderlich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30672" y="374478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6557211" y="2588150"/>
            <a:ext cx="277648" cy="1033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409012" y="2178177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sp>
        <p:nvSpPr>
          <p:cNvPr id="19" name="Rechteck 18"/>
          <p:cNvSpPr/>
          <p:nvPr/>
        </p:nvSpPr>
        <p:spPr>
          <a:xfrm>
            <a:off x="3061374" y="2396209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0" name="Rechteck 19"/>
          <p:cNvSpPr/>
          <p:nvPr/>
        </p:nvSpPr>
        <p:spPr>
          <a:xfrm>
            <a:off x="4590690" y="2458230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1" name="Gerader Verbinder 20"/>
          <p:cNvCxnSpPr>
            <a:endCxn id="20" idx="3"/>
          </p:cNvCxnSpPr>
          <p:nvPr/>
        </p:nvCxnSpPr>
        <p:spPr>
          <a:xfrm flipH="1" flipV="1">
            <a:off x="5160995" y="2683767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991"/>
    </mc:Choice>
    <mc:Fallback>
      <p:transition spd="slow" advTm="249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/>
                    <a:t>Q D</a:t>
                  </a:r>
                  <a:endParaRPr lang="de-DE" dirty="0"/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</a:t>
                  </a:r>
                  <a:endParaRPr lang="de-DE" dirty="0"/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866259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-&gt;ARR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20842" y="4682201"/>
                  <a:ext cx="1868710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-&gt;CNT</a:t>
                  </a:r>
                </a:p>
                <a:p>
                  <a:r>
                    <a:rPr lang="de-DE" dirty="0" smtClean="0"/>
                    <a:t>CTR DIV 16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2003" y="2606771"/>
                  <a:ext cx="872644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Google Shape;56;p1"/>
          <p:cNvSpPr/>
          <p:nvPr/>
        </p:nvSpPr>
        <p:spPr>
          <a:xfrm>
            <a:off x="5117512" y="4332777"/>
            <a:ext cx="6571384" cy="2205889"/>
          </a:xfrm>
          <a:prstGeom prst="wedgeRoundRectCallout">
            <a:avLst>
              <a:gd name="adj1" fmla="val -62215"/>
              <a:gd name="adj2" fmla="val -188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einem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Timerüberlauf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wird das Update-Interrupt-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(UIF) des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auf 1 gesetzt. Wenn Update-Interrupt-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auf 1 gesetzt ist, wird UIF=1 an den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Nested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Vector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Interrupt Controller (NVIC) weitergeleitet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89560" y="486545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670"/>
    </mc:Choice>
    <mc:Fallback>
      <p:transition spd="slow" advTm="446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4" name="Google Shape;56;p1"/>
          <p:cNvSpPr/>
          <p:nvPr/>
        </p:nvSpPr>
        <p:spPr>
          <a:xfrm>
            <a:off x="878883" y="1608698"/>
            <a:ext cx="4189938" cy="1222349"/>
          </a:xfrm>
          <a:prstGeom prst="wedgeRoundRectCallout">
            <a:avLst>
              <a:gd name="adj1" fmla="val 44356"/>
              <a:gd name="adj2" fmla="val 8652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Update Interrupt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zurücksetzen.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6557211" y="2588150"/>
            <a:ext cx="277648" cy="1033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409012" y="2178177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TIM6-&gt;SR=0;      </a:t>
            </a:r>
            <a:endParaRPr lang="de-DE" dirty="0" smtClean="0">
              <a:solidFill>
                <a:srgbClr val="FF0000"/>
              </a:solidFill>
            </a:endParaRPr>
          </a:p>
          <a:p>
            <a:r>
              <a:rPr lang="de-DE" dirty="0" smtClean="0">
                <a:solidFill>
                  <a:srgbClr val="FF0000"/>
                </a:solidFill>
              </a:rPr>
              <a:t>//</a:t>
            </a:r>
            <a:r>
              <a:rPr lang="de-DE" dirty="0">
                <a:solidFill>
                  <a:srgbClr val="FF0000"/>
                </a:solidFill>
              </a:rPr>
              <a:t>UIF =0 (Update Interrupt </a:t>
            </a:r>
            <a:r>
              <a:rPr lang="de-DE" dirty="0" err="1">
                <a:solidFill>
                  <a:srgbClr val="FF0000"/>
                </a:solidFill>
              </a:rPr>
              <a:t>Flag</a:t>
            </a:r>
            <a:r>
              <a:rPr lang="de-DE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//UIF zurücksetzen auf Anfangswert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1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66121" y="316340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58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468"/>
    </mc:Choice>
    <mc:Fallback>
      <p:transition spd="slow" advTm="384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4" name="Google Shape;56;p1"/>
          <p:cNvSpPr/>
          <p:nvPr/>
        </p:nvSpPr>
        <p:spPr>
          <a:xfrm>
            <a:off x="815199" y="2248089"/>
            <a:ext cx="4189938" cy="1222349"/>
          </a:xfrm>
          <a:prstGeom prst="wedgeRoundRectCallout">
            <a:avLst>
              <a:gd name="adj1" fmla="val 45315"/>
              <a:gd name="adj2" fmla="val 8158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Timerinterrupt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freigeben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6557211" y="2588150"/>
            <a:ext cx="277648" cy="1033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TIM6-&gt;SR=0;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UIF =0 (Update Interrupt </a:t>
            </a:r>
            <a:r>
              <a:rPr lang="de-DE" dirty="0" err="1"/>
              <a:t>Flag</a:t>
            </a:r>
            <a:r>
              <a:rPr lang="de-DE" dirty="0" smtClean="0"/>
              <a:t>)</a:t>
            </a:r>
          </a:p>
          <a:p>
            <a:r>
              <a:rPr lang="de-DE" dirty="0" smtClean="0"/>
              <a:t>//UIF zurücksetzen auf Anfangswert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328058" y="4010486"/>
            <a:ext cx="34910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TIM6-&gt;DIER=1;           </a:t>
            </a:r>
            <a:endParaRPr lang="de-DE" dirty="0" smtClean="0">
              <a:solidFill>
                <a:srgbClr val="FF0000"/>
              </a:solidFill>
            </a:endParaRPr>
          </a:p>
          <a:p>
            <a:r>
              <a:rPr lang="de-DE" dirty="0" smtClean="0">
                <a:solidFill>
                  <a:srgbClr val="FF0000"/>
                </a:solidFill>
              </a:rPr>
              <a:t>//</a:t>
            </a:r>
            <a:r>
              <a:rPr lang="de-DE" dirty="0">
                <a:solidFill>
                  <a:srgbClr val="FF0000"/>
                </a:solidFill>
              </a:rPr>
              <a:t>UIE = 1 (Update Interrupt </a:t>
            </a:r>
            <a:r>
              <a:rPr lang="de-DE" dirty="0" err="1">
                <a:solidFill>
                  <a:srgbClr val="FF0000"/>
                </a:solidFill>
              </a:rPr>
              <a:t>Enable</a:t>
            </a:r>
            <a:r>
              <a:rPr lang="de-DE" dirty="0">
                <a:solidFill>
                  <a:srgbClr val="FF0000"/>
                </a:solidFill>
              </a:rPr>
              <a:t>)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>
          <a:xfrm>
            <a:off x="6245750" y="2119023"/>
            <a:ext cx="846813" cy="826935"/>
          </a:xfrm>
          <a:prstGeom prst="ellipse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54606" y="386168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1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587"/>
    </mc:Choice>
    <mc:Fallback>
      <p:transition spd="slow" advTm="47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TIM6-&gt;SR=0;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UIF =0 (Update Interrupt </a:t>
            </a:r>
            <a:r>
              <a:rPr lang="de-DE" dirty="0" err="1"/>
              <a:t>Flag</a:t>
            </a:r>
            <a:r>
              <a:rPr lang="de-DE" dirty="0" smtClean="0"/>
              <a:t>)</a:t>
            </a:r>
          </a:p>
          <a:p>
            <a:r>
              <a:rPr lang="de-DE" dirty="0" smtClean="0"/>
              <a:t>//UIF zurücksetzen auf Anfangswert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328058" y="4010486"/>
            <a:ext cx="34910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TIM6-&gt;DIER=1;     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UIE = 1 (Update Interrupt </a:t>
            </a:r>
            <a:r>
              <a:rPr lang="de-DE" dirty="0" err="1"/>
              <a:t>Enable</a:t>
            </a:r>
            <a:r>
              <a:rPr lang="de-DE" dirty="0"/>
              <a:t>)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254134" y="4725514"/>
            <a:ext cx="4189938" cy="1968052"/>
          </a:xfrm>
          <a:prstGeom prst="wedgeRoundRectCallout">
            <a:avLst>
              <a:gd name="adj1" fmla="val 11500"/>
              <a:gd name="adj2" fmla="val -6255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Anfangsadresse der ISR in der Vektortabelle eintragen, an der Stelle (TIM6_IRQn) die für z.B. TIM6 reserviert ist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0793" y="257884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949236" y="2299452"/>
            <a:ext cx="435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NVIC_SetVector</a:t>
            </a:r>
            <a:r>
              <a:rPr lang="de-DE" dirty="0">
                <a:solidFill>
                  <a:srgbClr val="FF0000"/>
                </a:solidFill>
              </a:rPr>
              <a:t>(TIM6_IRQn, (uint32_t</a:t>
            </a:r>
            <a:r>
              <a:rPr lang="de-DE" dirty="0" smtClean="0">
                <a:solidFill>
                  <a:srgbClr val="FF0000"/>
                </a:solidFill>
              </a:rPr>
              <a:t>)&amp;</a:t>
            </a:r>
            <a:r>
              <a:rPr lang="de-DE" dirty="0" err="1" smtClean="0">
                <a:solidFill>
                  <a:srgbClr val="FF0000"/>
                </a:solidFill>
              </a:rPr>
              <a:t>isr</a:t>
            </a:r>
            <a:r>
              <a:rPr lang="de-DE" dirty="0" smtClean="0">
                <a:solidFill>
                  <a:srgbClr val="FF0000"/>
                </a:solidFill>
              </a:rPr>
              <a:t>);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51725" y="3655564"/>
            <a:ext cx="4377979" cy="28896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5" name="Gruppieren 24"/>
          <p:cNvGrpSpPr/>
          <p:nvPr/>
        </p:nvGrpSpPr>
        <p:grpSpPr>
          <a:xfrm>
            <a:off x="6426715" y="4572642"/>
            <a:ext cx="1082842" cy="1285476"/>
            <a:chOff x="2298032" y="4692316"/>
            <a:chExt cx="1082842" cy="1285476"/>
          </a:xfrm>
        </p:grpSpPr>
        <p:sp>
          <p:nvSpPr>
            <p:cNvPr id="27" name="Rechteck 26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9" name="Rechteck 28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rgbClr val="FF0000"/>
                  </a:solidFill>
                </a:rPr>
                <a:t>isr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2" name="Gerader Verbinder 31"/>
          <p:cNvCxnSpPr/>
          <p:nvPr/>
        </p:nvCxnSpPr>
        <p:spPr>
          <a:xfrm>
            <a:off x="6422339" y="3932077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>
            <a:off x="7509557" y="3932077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6450474" y="3749831"/>
            <a:ext cx="1099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Vektor-</a:t>
            </a:r>
          </a:p>
          <a:p>
            <a:r>
              <a:rPr lang="de-DE" sz="2400" dirty="0" err="1" smtClean="0"/>
              <a:t>tabelle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6443301" y="5970835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RAM</a:t>
            </a:r>
            <a:endParaRPr lang="de-DE" sz="2400" dirty="0" smtClean="0"/>
          </a:p>
        </p:txBody>
      </p:sp>
      <p:cxnSp>
        <p:nvCxnSpPr>
          <p:cNvPr id="13" name="Gerade Verbindung mit Pfeil 12"/>
          <p:cNvCxnSpPr/>
          <p:nvPr/>
        </p:nvCxnSpPr>
        <p:spPr>
          <a:xfrm>
            <a:off x="4963886" y="2611994"/>
            <a:ext cx="1852802" cy="275067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7532923" y="5210921"/>
            <a:ext cx="1242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TIM6_IRQn</a:t>
            </a:r>
            <a:endParaRPr lang="de-DE" dirty="0"/>
          </a:p>
        </p:txBody>
      </p:sp>
      <p:sp>
        <p:nvSpPr>
          <p:cNvPr id="36" name="Rechteck 35"/>
          <p:cNvSpPr/>
          <p:nvPr/>
        </p:nvSpPr>
        <p:spPr>
          <a:xfrm>
            <a:off x="7513932" y="5524874"/>
            <a:ext cx="1242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TIM7_IRQn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14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761"/>
    </mc:Choice>
    <mc:Fallback>
      <p:transition spd="slow" advTm="777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TIM6-&gt;SR=0;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UIF =0 (Update Interrupt </a:t>
            </a:r>
            <a:r>
              <a:rPr lang="de-DE" dirty="0" err="1"/>
              <a:t>Flag</a:t>
            </a:r>
            <a:r>
              <a:rPr lang="de-DE" dirty="0" smtClean="0"/>
              <a:t>)</a:t>
            </a:r>
          </a:p>
          <a:p>
            <a:r>
              <a:rPr lang="de-DE" dirty="0" smtClean="0"/>
              <a:t>//UIF zurücksetzen auf Anfangswert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328058" y="4010486"/>
            <a:ext cx="34910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TIM6-&gt;DIER=1;     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UIE = 1 (Update Interrupt </a:t>
            </a:r>
            <a:r>
              <a:rPr lang="de-DE" dirty="0" err="1"/>
              <a:t>Enable</a:t>
            </a:r>
            <a:r>
              <a:rPr lang="de-DE" dirty="0"/>
              <a:t>)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254134" y="4725514"/>
            <a:ext cx="4189938" cy="1968052"/>
          </a:xfrm>
          <a:prstGeom prst="wedgeRoundRectCallout">
            <a:avLst>
              <a:gd name="adj1" fmla="val 11500"/>
              <a:gd name="adj2" fmla="val -6255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Über die Tabelle weiß NVIC, welche ISR bei diesem speziellen Interrupt gestartet werden soll.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70793" y="257884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949236" y="2299452"/>
            <a:ext cx="435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NVIC_SetVector</a:t>
            </a:r>
            <a:r>
              <a:rPr lang="de-DE" dirty="0">
                <a:solidFill>
                  <a:srgbClr val="FF0000"/>
                </a:solidFill>
              </a:rPr>
              <a:t>(TIM6_IRQn, (uint32_t</a:t>
            </a:r>
            <a:r>
              <a:rPr lang="de-DE" dirty="0" smtClean="0">
                <a:solidFill>
                  <a:srgbClr val="FF0000"/>
                </a:solidFill>
              </a:rPr>
              <a:t>)&amp;</a:t>
            </a:r>
            <a:r>
              <a:rPr lang="de-DE" dirty="0" err="1" smtClean="0">
                <a:solidFill>
                  <a:srgbClr val="FF0000"/>
                </a:solidFill>
              </a:rPr>
              <a:t>isr</a:t>
            </a:r>
            <a:r>
              <a:rPr lang="de-DE" dirty="0" smtClean="0">
                <a:solidFill>
                  <a:srgbClr val="FF0000"/>
                </a:solidFill>
              </a:rPr>
              <a:t>);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951725" y="3655564"/>
            <a:ext cx="4377979" cy="2889653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5" name="Gruppieren 24"/>
          <p:cNvGrpSpPr/>
          <p:nvPr/>
        </p:nvGrpSpPr>
        <p:grpSpPr>
          <a:xfrm>
            <a:off x="6426715" y="4572642"/>
            <a:ext cx="1082842" cy="1285476"/>
            <a:chOff x="2298032" y="4692316"/>
            <a:chExt cx="1082842" cy="1285476"/>
          </a:xfrm>
        </p:grpSpPr>
        <p:sp>
          <p:nvSpPr>
            <p:cNvPr id="27" name="Rechteck 26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8" name="Rechteck 27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9" name="Rechteck 28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err="1" smtClean="0">
                  <a:solidFill>
                    <a:srgbClr val="FF0000"/>
                  </a:solidFill>
                </a:rPr>
                <a:t>isr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32" name="Gerader Verbinder 31"/>
          <p:cNvCxnSpPr/>
          <p:nvPr/>
        </p:nvCxnSpPr>
        <p:spPr>
          <a:xfrm>
            <a:off x="6422339" y="3932077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>
            <a:off x="7509557" y="3932077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6450474" y="3749831"/>
            <a:ext cx="1099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Vektor-</a:t>
            </a:r>
          </a:p>
          <a:p>
            <a:r>
              <a:rPr lang="de-DE" sz="2400" dirty="0" err="1" smtClean="0"/>
              <a:t>tabelle</a:t>
            </a:r>
            <a:endParaRPr lang="de-DE" sz="2400" dirty="0" smtClean="0"/>
          </a:p>
        </p:txBody>
      </p:sp>
      <p:sp>
        <p:nvSpPr>
          <p:cNvPr id="35" name="Textfeld 34"/>
          <p:cNvSpPr txBox="1"/>
          <p:nvPr/>
        </p:nvSpPr>
        <p:spPr>
          <a:xfrm>
            <a:off x="6443301" y="5970835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RAM</a:t>
            </a:r>
            <a:endParaRPr lang="de-DE" sz="2400" dirty="0" smtClean="0"/>
          </a:p>
        </p:txBody>
      </p:sp>
      <p:cxnSp>
        <p:nvCxnSpPr>
          <p:cNvPr id="13" name="Gerade Verbindung mit Pfeil 12"/>
          <p:cNvCxnSpPr/>
          <p:nvPr/>
        </p:nvCxnSpPr>
        <p:spPr>
          <a:xfrm>
            <a:off x="4963886" y="2611994"/>
            <a:ext cx="1852802" cy="275067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hteck 18"/>
          <p:cNvSpPr/>
          <p:nvPr/>
        </p:nvSpPr>
        <p:spPr>
          <a:xfrm>
            <a:off x="7532923" y="5210921"/>
            <a:ext cx="1242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TIM6_IRQn</a:t>
            </a:r>
            <a:endParaRPr lang="de-DE" dirty="0"/>
          </a:p>
        </p:txBody>
      </p:sp>
      <p:sp>
        <p:nvSpPr>
          <p:cNvPr id="36" name="Rechteck 35"/>
          <p:cNvSpPr/>
          <p:nvPr/>
        </p:nvSpPr>
        <p:spPr>
          <a:xfrm>
            <a:off x="7513932" y="5524874"/>
            <a:ext cx="1242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TIM7_IRQn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2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765"/>
    </mc:Choice>
    <mc:Fallback>
      <p:transition spd="slow" advTm="44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TIM6-&gt;SR=0;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UIF =0 (Update Interrupt </a:t>
            </a:r>
            <a:r>
              <a:rPr lang="de-DE" dirty="0" err="1"/>
              <a:t>Flag</a:t>
            </a:r>
            <a:r>
              <a:rPr lang="de-DE" dirty="0" smtClean="0"/>
              <a:t>)</a:t>
            </a:r>
          </a:p>
          <a:p>
            <a:r>
              <a:rPr lang="de-DE" dirty="0" smtClean="0"/>
              <a:t>//UIF zurücksetzen auf Anfangswert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6328058" y="4010486"/>
            <a:ext cx="34910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TIM6-&gt;DIER=1;           </a:t>
            </a:r>
            <a:endParaRPr lang="de-DE" dirty="0" smtClean="0"/>
          </a:p>
          <a:p>
            <a:r>
              <a:rPr lang="de-DE" dirty="0" smtClean="0"/>
              <a:t>//</a:t>
            </a:r>
            <a:r>
              <a:rPr lang="de-DE" dirty="0"/>
              <a:t>UIE = 1 (Update Interrupt </a:t>
            </a:r>
            <a:r>
              <a:rPr lang="de-DE" dirty="0" err="1"/>
              <a:t>Enable</a:t>
            </a:r>
            <a:r>
              <a:rPr lang="de-DE" dirty="0"/>
              <a:t>)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800504" y="4231422"/>
            <a:ext cx="4189938" cy="1023866"/>
          </a:xfrm>
          <a:prstGeom prst="wedgeRoundRectCallout">
            <a:avLst>
              <a:gd name="adj1" fmla="val 33804"/>
              <a:gd name="adj2" fmla="val -11786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Interruptfreigabe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im NVIC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72163" y="229785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hteck 5"/>
          <p:cNvSpPr/>
          <p:nvPr/>
        </p:nvSpPr>
        <p:spPr>
          <a:xfrm>
            <a:off x="949236" y="2299452"/>
            <a:ext cx="435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NVIC_SetVector</a:t>
            </a:r>
            <a:r>
              <a:rPr lang="de-DE" dirty="0"/>
              <a:t>(TIM6_IRQn, (uint32_t</a:t>
            </a:r>
            <a:r>
              <a:rPr lang="de-DE" dirty="0" smtClean="0"/>
              <a:t>)&amp;</a:t>
            </a:r>
            <a:r>
              <a:rPr lang="de-DE" dirty="0" err="1" smtClean="0"/>
              <a:t>isr</a:t>
            </a:r>
            <a:r>
              <a:rPr lang="de-DE" dirty="0" smtClean="0"/>
              <a:t>);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928776" y="2670382"/>
            <a:ext cx="3483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HAL_NVIC_EnableIRQ</a:t>
            </a:r>
            <a:r>
              <a:rPr lang="de-DE" dirty="0">
                <a:solidFill>
                  <a:srgbClr val="FF0000"/>
                </a:solidFill>
              </a:rPr>
              <a:t>(TIM6_IRQn);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38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811"/>
    </mc:Choice>
    <mc:Fallback>
      <p:transition spd="slow" advTm="35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305620" y="4806405"/>
            <a:ext cx="4189938" cy="1023866"/>
          </a:xfrm>
          <a:prstGeom prst="wedgeRoundRectCallout">
            <a:avLst>
              <a:gd name="adj1" fmla="val 33804"/>
              <a:gd name="adj2" fmla="val -11786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der Interrupt Service Routine (ISR)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72163" y="229785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6328058" y="3077163"/>
            <a:ext cx="205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err="1">
                <a:solidFill>
                  <a:srgbClr val="FF0000"/>
                </a:solidFill>
              </a:rPr>
              <a:t>myled</a:t>
            </a:r>
            <a:r>
              <a:rPr lang="de-DE" sz="2400" dirty="0">
                <a:solidFill>
                  <a:srgbClr val="FF0000"/>
                </a:solidFill>
              </a:rPr>
              <a:t>=!</a:t>
            </a:r>
            <a:r>
              <a:rPr lang="de-DE" sz="2400" dirty="0" err="1">
                <a:solidFill>
                  <a:srgbClr val="FF0000"/>
                </a:solidFill>
              </a:rPr>
              <a:t>myled</a:t>
            </a:r>
            <a:r>
              <a:rPr lang="de-DE" sz="2400" dirty="0">
                <a:solidFill>
                  <a:srgbClr val="FF0000"/>
                </a:solidFill>
              </a:rPr>
              <a:t>;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2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61"/>
    </mc:Choice>
    <mc:Fallback>
      <p:transition spd="slow" advTm="17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4296335" y="4633453"/>
            <a:ext cx="4189938" cy="1023866"/>
          </a:xfrm>
          <a:prstGeom prst="wedgeRoundRectCallout">
            <a:avLst>
              <a:gd name="adj1" fmla="val 47474"/>
              <a:gd name="adj2" fmla="val -9528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Z.B. LED blinken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24493" y="275340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6328058" y="3077163"/>
            <a:ext cx="205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err="1">
                <a:solidFill>
                  <a:srgbClr val="FF0000"/>
                </a:solidFill>
              </a:rPr>
              <a:t>myled</a:t>
            </a:r>
            <a:r>
              <a:rPr lang="de-DE" sz="2400" dirty="0">
                <a:solidFill>
                  <a:srgbClr val="FF0000"/>
                </a:solidFill>
              </a:rPr>
              <a:t>=!</a:t>
            </a:r>
            <a:r>
              <a:rPr lang="de-DE" sz="2400" dirty="0" err="1">
                <a:solidFill>
                  <a:srgbClr val="FF0000"/>
                </a:solidFill>
              </a:rPr>
              <a:t>myled</a:t>
            </a:r>
            <a:r>
              <a:rPr lang="de-DE" sz="2400" dirty="0">
                <a:solidFill>
                  <a:srgbClr val="FF0000"/>
                </a:solidFill>
              </a:rPr>
              <a:t>;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7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581"/>
    </mc:Choice>
    <mc:Fallback>
      <p:transition spd="slow" advTm="32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 smtClean="0">
                <a:solidFill>
                  <a:srgbClr val="FF0000"/>
                </a:solidFill>
              </a:rPr>
              <a:t>0</a:t>
            </a:r>
            <a:endParaRPr lang="de-DE" sz="2400" b="1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273344" y="4488129"/>
            <a:ext cx="4189938" cy="1023866"/>
          </a:xfrm>
          <a:prstGeom prst="wedgeRoundRectCallout">
            <a:avLst>
              <a:gd name="adj1" fmla="val 50592"/>
              <a:gd name="adj2" fmla="val -14239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Pendingbit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auf 0 zurücksetzen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328058" y="3077163"/>
            <a:ext cx="205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err="1"/>
              <a:t>myled</a:t>
            </a:r>
            <a:r>
              <a:rPr lang="de-DE" sz="2400" dirty="0"/>
              <a:t>=!</a:t>
            </a:r>
            <a:r>
              <a:rPr lang="de-DE" sz="2400" dirty="0" err="1"/>
              <a:t>myled</a:t>
            </a:r>
            <a:r>
              <a:rPr lang="de-DE" sz="2400" dirty="0"/>
              <a:t>;</a:t>
            </a:r>
          </a:p>
        </p:txBody>
      </p:sp>
      <p:sp>
        <p:nvSpPr>
          <p:cNvPr id="4" name="Rechteck 3"/>
          <p:cNvSpPr/>
          <p:nvPr/>
        </p:nvSpPr>
        <p:spPr>
          <a:xfrm>
            <a:off x="6328057" y="3521953"/>
            <a:ext cx="2156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</a:t>
            </a:r>
            <a:r>
              <a:rPr lang="de-DE" dirty="0" smtClean="0"/>
              <a:t>; //UIF=0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049253" y="3186349"/>
            <a:ext cx="4088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HAL_NVIC_ClearPendingIRQ</a:t>
            </a:r>
            <a:r>
              <a:rPr lang="de-DE" dirty="0">
                <a:solidFill>
                  <a:srgbClr val="FF0000"/>
                </a:solidFill>
              </a:rPr>
              <a:t>(TIM6_IRQn);</a:t>
            </a:r>
          </a:p>
        </p:txBody>
      </p:sp>
      <p:sp>
        <p:nvSpPr>
          <p:cNvPr id="25" name="Rechteck 24"/>
          <p:cNvSpPr/>
          <p:nvPr/>
        </p:nvSpPr>
        <p:spPr>
          <a:xfrm>
            <a:off x="3093499" y="240397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6" name="Rechteck 25"/>
          <p:cNvSpPr/>
          <p:nvPr/>
        </p:nvSpPr>
        <p:spPr>
          <a:xfrm>
            <a:off x="4622815" y="246599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7" name="Gerader Verbinder 26"/>
          <p:cNvCxnSpPr>
            <a:endCxn id="26" idx="3"/>
          </p:cNvCxnSpPr>
          <p:nvPr/>
        </p:nvCxnSpPr>
        <p:spPr>
          <a:xfrm flipH="1" flipV="1">
            <a:off x="5193120" y="269153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64806" y="2150329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448"/>
    </mc:Choice>
    <mc:Fallback>
      <p:transition spd="slow" advTm="66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 smtClean="0">
                <a:solidFill>
                  <a:srgbClr val="FF0000"/>
                </a:solidFill>
              </a:rPr>
              <a:t>0</a:t>
            </a:r>
            <a:endParaRPr lang="de-DE" sz="2400" b="1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273344" y="4488129"/>
            <a:ext cx="4189938" cy="1023866"/>
          </a:xfrm>
          <a:prstGeom prst="wedgeRoundRectCallout">
            <a:avLst>
              <a:gd name="adj1" fmla="val 50592"/>
              <a:gd name="adj2" fmla="val -14239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Pendingbit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auf 0 zurücksetzen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328058" y="3077163"/>
            <a:ext cx="205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err="1"/>
              <a:t>myled</a:t>
            </a:r>
            <a:r>
              <a:rPr lang="de-DE" sz="2400" dirty="0"/>
              <a:t>=!</a:t>
            </a:r>
            <a:r>
              <a:rPr lang="de-DE" sz="2400" dirty="0" err="1"/>
              <a:t>myled</a:t>
            </a:r>
            <a:r>
              <a:rPr lang="de-DE" sz="2400" dirty="0"/>
              <a:t>;</a:t>
            </a:r>
          </a:p>
        </p:txBody>
      </p:sp>
      <p:sp>
        <p:nvSpPr>
          <p:cNvPr id="4" name="Rechteck 3"/>
          <p:cNvSpPr/>
          <p:nvPr/>
        </p:nvSpPr>
        <p:spPr>
          <a:xfrm>
            <a:off x="6328057" y="3521953"/>
            <a:ext cx="2156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</a:t>
            </a:r>
            <a:r>
              <a:rPr lang="de-DE" dirty="0" smtClean="0"/>
              <a:t>; //UIF=0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049253" y="3186349"/>
            <a:ext cx="4088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HAL_NVIC_ClearPendingIRQ</a:t>
            </a:r>
            <a:r>
              <a:rPr lang="de-DE" dirty="0">
                <a:solidFill>
                  <a:srgbClr val="FF0000"/>
                </a:solidFill>
              </a:rPr>
              <a:t>(TIM6_IRQn);</a:t>
            </a:r>
          </a:p>
        </p:txBody>
      </p:sp>
      <p:sp>
        <p:nvSpPr>
          <p:cNvPr id="25" name="Rechteck 24"/>
          <p:cNvSpPr/>
          <p:nvPr/>
        </p:nvSpPr>
        <p:spPr>
          <a:xfrm>
            <a:off x="3093499" y="240397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6" name="Rechteck 25"/>
          <p:cNvSpPr/>
          <p:nvPr/>
        </p:nvSpPr>
        <p:spPr>
          <a:xfrm>
            <a:off x="4622815" y="246599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0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7" name="Gerader Verbinder 26"/>
          <p:cNvCxnSpPr>
            <a:endCxn id="26" idx="3"/>
          </p:cNvCxnSpPr>
          <p:nvPr/>
        </p:nvCxnSpPr>
        <p:spPr>
          <a:xfrm flipH="1" flipV="1">
            <a:off x="5193120" y="269153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64806" y="215032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Ellipse 4"/>
          <p:cNvSpPr/>
          <p:nvPr/>
        </p:nvSpPr>
        <p:spPr>
          <a:xfrm>
            <a:off x="4381081" y="2150329"/>
            <a:ext cx="974690" cy="103602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284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77"/>
    </mc:Choice>
    <mc:Fallback>
      <p:transition spd="slow" advTm="65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 smtClean="0">
                <a:solidFill>
                  <a:srgbClr val="FF0000"/>
                </a:solidFill>
              </a:rPr>
              <a:t>0</a:t>
            </a:r>
            <a:endParaRPr lang="de-DE" sz="2400" b="1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  <a:endParaRPr lang="de-DE" sz="2400" dirty="0" smtClean="0"/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273344" y="4488129"/>
            <a:ext cx="4189938" cy="1023866"/>
          </a:xfrm>
          <a:prstGeom prst="wedgeRoundRectCallout">
            <a:avLst>
              <a:gd name="adj1" fmla="val 57547"/>
              <a:gd name="adj2" fmla="val -1186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Jetzt kann der nächste Interrupt kommen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328058" y="3077163"/>
            <a:ext cx="205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err="1"/>
              <a:t>myled</a:t>
            </a:r>
            <a:r>
              <a:rPr lang="de-DE" sz="2400" dirty="0"/>
              <a:t>=!</a:t>
            </a:r>
            <a:r>
              <a:rPr lang="de-DE" sz="2400" dirty="0" err="1"/>
              <a:t>myled</a:t>
            </a:r>
            <a:r>
              <a:rPr lang="de-DE" sz="2400" dirty="0"/>
              <a:t>;</a:t>
            </a:r>
          </a:p>
        </p:txBody>
      </p:sp>
      <p:sp>
        <p:nvSpPr>
          <p:cNvPr id="4" name="Rechteck 3"/>
          <p:cNvSpPr/>
          <p:nvPr/>
        </p:nvSpPr>
        <p:spPr>
          <a:xfrm>
            <a:off x="6328057" y="3521953"/>
            <a:ext cx="2156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TIM6-&gt;SR=0</a:t>
            </a:r>
            <a:r>
              <a:rPr lang="de-DE" dirty="0" smtClean="0"/>
              <a:t>; //UIF=0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049253" y="3186349"/>
            <a:ext cx="4088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/>
              <a:t>HAL_NVIC_ClearPendingIRQ</a:t>
            </a:r>
            <a:r>
              <a:rPr lang="de-DE" dirty="0"/>
              <a:t>(TIM6_IRQn);</a:t>
            </a:r>
          </a:p>
        </p:txBody>
      </p:sp>
      <p:sp>
        <p:nvSpPr>
          <p:cNvPr id="25" name="Rechteck 24"/>
          <p:cNvSpPr/>
          <p:nvPr/>
        </p:nvSpPr>
        <p:spPr>
          <a:xfrm>
            <a:off x="3093499" y="240397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6" name="Rechteck 25"/>
          <p:cNvSpPr/>
          <p:nvPr/>
        </p:nvSpPr>
        <p:spPr>
          <a:xfrm>
            <a:off x="4622815" y="246599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>
                <a:solidFill>
                  <a:srgbClr val="FF0000"/>
                </a:solidFill>
              </a:rPr>
              <a:t>0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7" name="Gerader Verbinder 26"/>
          <p:cNvCxnSpPr>
            <a:endCxn id="26" idx="3"/>
          </p:cNvCxnSpPr>
          <p:nvPr/>
        </p:nvCxnSpPr>
        <p:spPr>
          <a:xfrm flipH="1" flipV="1">
            <a:off x="5193120" y="269153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66840" y="4131222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79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963"/>
    </mc:Choice>
    <mc:Fallback>
      <p:transition spd="slow" advTm="38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/>
                    <a:t>Q D</a:t>
                  </a:r>
                  <a:endParaRPr lang="de-DE" dirty="0"/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49999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12792" y="2606771"/>
                  <a:ext cx="831853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2529762" y="5264614"/>
            <a:ext cx="3168000" cy="864300"/>
          </a:xfrm>
          <a:prstGeom prst="wedgeRoundRectCallout">
            <a:avLst>
              <a:gd name="adj1" fmla="val 62482"/>
              <a:gd name="adj2" fmla="val -267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Takt aus dem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18811" y="456301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75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961"/>
    </mc:Choice>
    <mc:Fallback>
      <p:transition spd="slow" advTm="209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2529762" y="5264614"/>
            <a:ext cx="3168000" cy="864300"/>
          </a:xfrm>
          <a:prstGeom prst="wedgeRoundRectCallout">
            <a:avLst>
              <a:gd name="adj1" fmla="val 62482"/>
              <a:gd name="adj2" fmla="val -267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Takt aus dem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18811" y="456301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40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58"/>
    </mc:Choice>
    <mc:Fallback>
      <p:transition spd="slow" advTm="76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4117808" y="5276094"/>
            <a:ext cx="3168000" cy="864300"/>
          </a:xfrm>
          <a:prstGeom prst="wedgeRoundRectCallout">
            <a:avLst>
              <a:gd name="adj1" fmla="val 62482"/>
              <a:gd name="adj2" fmla="val -267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Counter erreicht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Zählwert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50000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66586" y="473232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0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62"/>
    </mc:Choice>
    <mc:Fallback>
      <p:transition spd="slow" advTm="3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1377108" y="879045"/>
            <a:ext cx="5280269" cy="864300"/>
          </a:xfrm>
          <a:prstGeom prst="wedgeRoundRectCallout">
            <a:avLst>
              <a:gd name="adj1" fmla="val 60395"/>
              <a:gd name="adj2" fmla="val 9438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gleiche Wert steht im 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Autoreloadregister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 50000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94317" y="200025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96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61"/>
    </mc:Choice>
    <mc:Fallback>
      <p:transition spd="slow" advTm="44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1377108" y="879045"/>
            <a:ext cx="5280269" cy="864300"/>
          </a:xfrm>
          <a:prstGeom prst="wedgeRoundRectCallout">
            <a:avLst>
              <a:gd name="adj1" fmla="val 48920"/>
              <a:gd name="adj2" fmla="val 18743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Vergleicherausgang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wird 1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2087" y="316899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7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24"/>
    </mc:Choice>
    <mc:Fallback>
      <p:transition spd="slow" advTm="5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1531596" y="5546291"/>
            <a:ext cx="5280269" cy="864300"/>
          </a:xfrm>
          <a:prstGeom prst="wedgeRoundRectCallout">
            <a:avLst>
              <a:gd name="adj1" fmla="val 54971"/>
              <a:gd name="adj2" fmla="val -279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Counter wird auf Null zurückgesetzt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02641" y="476504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9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33"/>
    </mc:Choice>
    <mc:Fallback>
      <p:transition spd="slow" advTm="151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  <a:endParaRPr lang="de-DE" sz="2400" dirty="0" smtClean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</a:t>
                  </a:r>
                  <a:r>
                    <a:rPr lang="de-DE" dirty="0" smtClean="0"/>
                    <a:t>CMP</a:t>
                  </a:r>
                  <a:endParaRPr lang="de-DE" dirty="0" smtClean="0"/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</a:t>
                  </a:r>
                  <a:r>
                    <a:rPr lang="de-DE" dirty="0" smtClean="0"/>
                    <a:t>4 oder 5</a:t>
                  </a:r>
                  <a:endParaRPr lang="de-DE" dirty="0" smtClean="0"/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843920" y="930005"/>
            <a:ext cx="5280269" cy="864300"/>
          </a:xfrm>
          <a:prstGeom prst="wedgeRoundRectCallout">
            <a:avLst>
              <a:gd name="adj1" fmla="val 39531"/>
              <a:gd name="adj2" fmla="val 18998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wird das UIF Flipflop (Update-Interrupt-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auf 1 gesetzt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99496" y="311337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0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80"/>
    </mc:Choice>
    <mc:Fallback>
      <p:transition spd="slow" advTm="15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6.3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1349</Words>
  <Application>Microsoft Office PowerPoint</Application>
  <PresentationFormat>Breitbild</PresentationFormat>
  <Paragraphs>512</Paragraphs>
  <Slides>29</Slides>
  <Notes>0</Notes>
  <HiddenSlides>0</HiddenSlides>
  <MMClips>29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Wingdings</vt:lpstr>
      <vt:lpstr>Office Theme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37</cp:revision>
  <dcterms:created xsi:type="dcterms:W3CDTF">2020-04-14T15:29:24Z</dcterms:created>
  <dcterms:modified xsi:type="dcterms:W3CDTF">2020-05-05T19:02:08Z</dcterms:modified>
</cp:coreProperties>
</file>